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2" r:id="rId7"/>
    <p:sldId id="2147483645" r:id="rId8"/>
    <p:sldId id="293" r:id="rId9"/>
    <p:sldId id="260" r:id="rId10"/>
    <p:sldId id="263" r:id="rId11"/>
    <p:sldId id="264" r:id="rId12"/>
    <p:sldId id="265" r:id="rId1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11"/>
    <p:restoredTop sz="83103" autoAdjust="0"/>
  </p:normalViewPr>
  <p:slideViewPr>
    <p:cSldViewPr snapToGrid="0" snapToObjects="1">
      <p:cViewPr>
        <p:scale>
          <a:sx n="130" d="100"/>
          <a:sy n="130" d="100"/>
        </p:scale>
        <p:origin x="-1074" y="-120"/>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54967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a:t>
            </a:r>
            <a:r>
              <a:rPr lang="en-US" baseline="0" dirty="0" smtClean="0"/>
              <a:t> </a:t>
            </a:r>
            <a:r>
              <a:rPr lang="en-US" dirty="0" smtClean="0"/>
              <a:t>everyone. My name is Rodrigo </a:t>
            </a:r>
            <a:r>
              <a:rPr lang="en-US" dirty="0" err="1" smtClean="0"/>
              <a:t>Sena</a:t>
            </a:r>
            <a:r>
              <a:rPr lang="en-US" dirty="0" smtClean="0"/>
              <a:t>, and today I’ll share how </a:t>
            </a:r>
            <a:r>
              <a:rPr lang="en-US" dirty="0" err="1" smtClean="0"/>
              <a:t>Itaú</a:t>
            </a:r>
            <a:r>
              <a:rPr lang="en-US" dirty="0" smtClean="0"/>
              <a:t> Bank is revolutionizing banking by shifting from human-decision models to AI-driven solutions. Our journey is about making banking faster, smarter, and more client-centric.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we did was guided by a client-first philosophy. We set up continuous feedback loops, transparent communication on AI-driven decisions, and clear demonstrations of value. The goal was not just to implement AI, but to create meaningful experiences that build trust and strengthen relationships.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this transformation shifts </a:t>
            </a:r>
            <a:r>
              <a:rPr lang="en-US" dirty="0" err="1" smtClean="0"/>
              <a:t>Itaú</a:t>
            </a:r>
            <a:r>
              <a:rPr lang="en-US" dirty="0" smtClean="0"/>
              <a:t> from human-decision models to AI-driven solutions — unlocking billions in client savings, faster and more personalized experiences, and responsible AI deployment. This positions </a:t>
            </a:r>
            <a:r>
              <a:rPr lang="en-US" dirty="0" err="1" smtClean="0"/>
              <a:t>Itaú</a:t>
            </a:r>
            <a:r>
              <a:rPr lang="en-US" dirty="0" smtClean="0"/>
              <a:t> not just to keep its leadership, but to set new standards for client-centric banking in the digital age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your attention. I’ll be happy to take your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many of </a:t>
            </a:r>
            <a:r>
              <a:rPr lang="en-US" dirty="0" err="1" smtClean="0"/>
              <a:t>Itaú’s</a:t>
            </a:r>
            <a:r>
              <a:rPr lang="en-US" dirty="0" smtClean="0"/>
              <a:t> products and services depend heavily on human decision-making. While this worked in the past, today it creates delays, high costs, and inconsistent client experiences. To stay competitive, we need to embrace AI and automation.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Decisions take on average 72 hours. Clients don’t get a consistent experience across channels. Costs remain high, limiting our ability to price competitively. And personalization is limited. Competitors who are digital-first are already moving faster. Transformation is not optional — it’s urgent.</a:t>
            </a:r>
          </a:p>
          <a:p>
            <a:endParaRPr lang="en-US" dirty="0" smtClean="0"/>
          </a:p>
          <a:p>
            <a:endParaRPr lang="en-US" dirty="0" smtClean="0"/>
          </a:p>
          <a:p>
            <a:r>
              <a:rPr lang="en-US" dirty="0" smtClean="0"/>
              <a:t>individuals, = personal credit, payroll</a:t>
            </a:r>
            <a:r>
              <a:rPr lang="en-US" baseline="0" dirty="0" smtClean="0"/>
              <a:t> loans etc</a:t>
            </a:r>
          </a:p>
          <a:p>
            <a:r>
              <a:rPr lang="en-US" baseline="0" dirty="0" smtClean="0"/>
              <a:t>Legal person = investment banking, acquiring services, working capital,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strategy is to use AI and automation to redesign </a:t>
            </a:r>
            <a:r>
              <a:rPr lang="en-US" dirty="0" err="1" smtClean="0"/>
              <a:t>Itaú’s</a:t>
            </a:r>
            <a:r>
              <a:rPr lang="en-US" dirty="0" smtClean="0"/>
              <a:t> services for both retail and corporate clients. We are introducing an intelligent offer engine, process automation through RPA, and advanced analytics. The outcome? Faster decisions, personalized client experiences, and optimized pricing — all with </a:t>
            </a:r>
            <a:r>
              <a:rPr lang="en-US" dirty="0" err="1" smtClean="0"/>
              <a:t>Itaú’s</a:t>
            </a:r>
            <a:r>
              <a:rPr lang="en-US" dirty="0" smtClean="0"/>
              <a:t> traditional focus on security and compliance.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architecture was designed with scalability, security, and integration in mind. We use platforms like </a:t>
            </a:r>
            <a:r>
              <a:rPr lang="en-US" dirty="0" err="1" smtClean="0"/>
              <a:t>TensorFlow</a:t>
            </a:r>
            <a:r>
              <a:rPr lang="en-US" dirty="0" smtClean="0"/>
              <a:t>, </a:t>
            </a:r>
            <a:r>
              <a:rPr lang="en-US" dirty="0" err="1" smtClean="0"/>
              <a:t>PyTorch</a:t>
            </a:r>
            <a:r>
              <a:rPr lang="en-US" dirty="0" smtClean="0"/>
              <a:t>, Azure ML, and AWS </a:t>
            </a:r>
            <a:r>
              <a:rPr lang="en-US" dirty="0" err="1" smtClean="0"/>
              <a:t>SageMaker</a:t>
            </a:r>
            <a:r>
              <a:rPr lang="en-US" dirty="0" smtClean="0"/>
              <a:t> for AI; Spark, Kafka, Snowflake, and </a:t>
            </a:r>
            <a:r>
              <a:rPr lang="en-US" dirty="0" err="1" smtClean="0"/>
              <a:t>MongoDB</a:t>
            </a:r>
            <a:r>
              <a:rPr lang="en-US" dirty="0" smtClean="0"/>
              <a:t> for data; and strong compliance with LGPD and encryption. Implementation follows a phased approach with continuous deployment — ensuring fast innovation without disrupting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such a transformation comes with risks. Data privacy and regulatory compliance are critical. Integration with legacy systems requires careful planning. And there’s a war for AI talent. We mitigated these with privacy-by-design, API-first architecture, and talent programs. A dedicated AI Ethics Committee ensures responsible deployment across all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Project Manager for Delivery, AI &amp; Data, my role was to guide this journey. That meant translating business goals into technical roadmaps, ensuring collaboration across teams, and building a culture of innovation. My approach focused on empowering teams, setting accountability, and ensuring measurable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476250" y="685800"/>
            <a:ext cx="6096000" cy="3429000"/>
          </a:xfrm>
          <a:prstGeom prst="rect">
            <a:avLst/>
          </a:prstGeom>
          <a:noFill/>
          <a:ln w="12700">
            <a:solidFill>
              <a:prstClr val="black"/>
            </a:solidFill>
          </a:ln>
        </p:spPr>
      </p:sp>
      <p:sp>
        <p:nvSpPr>
          <p:cNvPr id="3" name="Espaço Reservado para Anotações 2"/>
          <p:cNvSpPr>
            <a:spLocks noGrp="1"/>
          </p:cNvSpPr>
          <p:nvPr>
            <p:ph type="body" idx="1"/>
          </p:nvPr>
        </p:nvSpPr>
        <p:spPr>
          <a:xfrm>
            <a:off x="514350" y="4343400"/>
            <a:ext cx="4114800" cy="4114800"/>
          </a:xfrm>
          <a:prstGeom prst="rect">
            <a:avLst/>
          </a:prstGeom>
        </p:spPr>
        <p:txBody>
          <a:bodyPr>
            <a:normAutofit/>
          </a:bodyPr>
          <a:lstStyle/>
          <a:p>
            <a:r>
              <a:rPr lang="en-US" dirty="0" smtClean="0"/>
              <a:t>We structured the project with clear roles: leadership for guidance, developers for building, and quality teams for validation.  </a:t>
            </a:r>
            <a:endParaRPr lang="pt-B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34E3408-DDE7-CF9C-0B27-3360CD021E61}"/>
            </a:ext>
          </a:extLst>
        </p:cNvPr>
        <p:cNvGrpSpPr/>
        <p:nvPr/>
      </p:nvGrpSpPr>
      <p:grpSpPr>
        <a:xfrm>
          <a:off x="0" y="0"/>
          <a:ext cx="0" cy="0"/>
          <a:chOff x="0" y="0"/>
          <a:chExt cx="0" cy="0"/>
        </a:xfrm>
      </p:grpSpPr>
      <p:sp>
        <p:nvSpPr>
          <p:cNvPr id="2" name="Espaço Reservado para Imagem de Slide 1">
            <a:extLst>
              <a:ext uri="{FF2B5EF4-FFF2-40B4-BE49-F238E27FC236}">
                <a16:creationId xmlns:a16="http://schemas.microsoft.com/office/drawing/2014/main" xmlns="" id="{3D9C8F44-0C1E-E043-B7D7-8E61EB9CA30E}"/>
              </a:ext>
            </a:extLst>
          </p:cNvPr>
          <p:cNvSpPr>
            <a:spLocks noGrp="1" noRot="1" noChangeAspect="1"/>
          </p:cNvSpPr>
          <p:nvPr>
            <p:ph type="sldImg"/>
          </p:nvPr>
        </p:nvSpPr>
        <p:spPr/>
      </p:sp>
      <p:sp>
        <p:nvSpPr>
          <p:cNvPr id="3" name="Espaço Reservado para Anotações 2">
            <a:extLst>
              <a:ext uri="{FF2B5EF4-FFF2-40B4-BE49-F238E27FC236}">
                <a16:creationId xmlns:a16="http://schemas.microsoft.com/office/drawing/2014/main" xmlns="" id="{D3C4AB7A-37D6-6538-736E-2C5CAA9F583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structured the project with clear roles: leadership for guidance, developers for building, and quality teams for validation. </a:t>
            </a:r>
            <a:r>
              <a:rPr lang="en-US" sz="1200" dirty="0" smtClean="0">
                <a:solidFill>
                  <a:srgbClr val="000000"/>
                </a:solidFill>
                <a:latin typeface="Noto Sans" panose="020B0502040504020204" pitchFamily="34" charset="0"/>
                <a:ea typeface="Noto Sans" panose="020B0502040504020204" pitchFamily="34" charset="0"/>
                <a:cs typeface="Noto Sans" panose="020B0502040504020204" pitchFamily="34" charset="0"/>
              </a:rPr>
              <a:t>for 1 week for discovery, 6 weeks for development, 2 weeks for testing/refining, documentation and homologation, and 2 weeks for deployment and assisted production. In total there will be 3 months for development and implementation + 1 month warranty.</a:t>
            </a:r>
            <a:endParaRPr lang="pt-BR" sz="1200" dirty="0" smtClean="0">
              <a:latin typeface="Noto Sans" panose="020B0502040504020204" pitchFamily="34" charset="0"/>
              <a:ea typeface="Noto Sans" panose="020B0502040504020204" pitchFamily="34" charset="0"/>
              <a:cs typeface="Noto Sans" panose="020B0502040504020204" pitchFamily="34" charset="0"/>
            </a:endParaRPr>
          </a:p>
          <a:p>
            <a:r>
              <a:rPr lang="en-US" dirty="0" smtClean="0"/>
              <a:t> This ensured predictability and quality delivery.</a:t>
            </a:r>
            <a:endParaRPr lang="pt-BR" dirty="0"/>
          </a:p>
        </p:txBody>
      </p:sp>
      <p:sp>
        <p:nvSpPr>
          <p:cNvPr id="4" name="Espaço Reservado para Número de Slide 3">
            <a:extLst>
              <a:ext uri="{FF2B5EF4-FFF2-40B4-BE49-F238E27FC236}">
                <a16:creationId xmlns:a16="http://schemas.microsoft.com/office/drawing/2014/main" xmlns="" id="{4A71B7EA-3922-C801-B796-A71024FF6E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6B48C4-8142-4E2E-8A01-E76D455F835E}"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xmlns="" val="173773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impact is clear: R$1.4 billion in client savings. Approval times reduced from 72 hours to under 5 minutes. 85% more relevant offers through AI-driven insights. And a 30% reduction in operational costs. These are not just numbers — they are improvements that clients and the business feel every day.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srcRect/>
          <a:stretch>
            <a:fillRect/>
          </a:stretch>
        </p:blipFill>
        <p:spPr bwMode="auto">
          <a:xfrm>
            <a:off x="8214437" y="4938397"/>
            <a:ext cx="879498" cy="146583"/>
          </a:xfrm>
          <a:prstGeom prst="rect">
            <a:avLst/>
          </a:prstGeom>
          <a:noFill/>
          <a:ln w="9525">
            <a:noFill/>
            <a:miter lim="800000"/>
            <a:headEnd/>
            <a:tailEnd/>
          </a:ln>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8214437" y="4938397"/>
            <a:ext cx="879498" cy="146583"/>
          </a:xfrm>
          <a:prstGeom prst="rect">
            <a:avLst/>
          </a:prstGeom>
          <a:noFill/>
          <a:ln w="9525">
            <a:noFill/>
            <a:miter lim="800000"/>
            <a:headEnd/>
            <a:tailEnd/>
          </a:ln>
          <a:effectLst/>
        </p:spPr>
      </p:pic>
    </p:spTree>
    <p:extLst>
      <p:ext uri="{BB962C8B-B14F-4D97-AF65-F5344CB8AC3E}">
        <p14:creationId xmlns:p14="http://schemas.microsoft.com/office/powerpoint/2010/main" xmlns="" val="411590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4_template-normal">
    <p:bg>
      <p:bgPr>
        <a:gradFill>
          <a:gsLst>
            <a:gs pos="0">
              <a:schemeClr val="bg1">
                <a:lumMod val="95000"/>
                <a:alpha val="89000"/>
              </a:schemeClr>
            </a:gs>
            <a:gs pos="100000">
              <a:srgbClr val="C4E5FF">
                <a:lumMod val="44000"/>
                <a:lumOff val="56000"/>
                <a:alpha val="71000"/>
              </a:srgbClr>
            </a:gs>
          </a:gsLst>
          <a:lin ang="5400000" scaled="1"/>
        </a:gradFill>
        <a:effectLst/>
      </p:bgPr>
    </p:bg>
    <p:spTree>
      <p:nvGrpSpPr>
        <p:cNvPr id="1" name=""/>
        <p:cNvGrpSpPr/>
        <p:nvPr/>
      </p:nvGrpSpPr>
      <p:grpSpPr>
        <a:xfrm>
          <a:off x="0" y="0"/>
          <a:ext cx="0" cy="0"/>
          <a:chOff x="0" y="0"/>
          <a:chExt cx="0" cy="0"/>
        </a:xfrm>
      </p:grpSpPr>
      <p:cxnSp>
        <p:nvCxnSpPr>
          <p:cNvPr id="6" name="Conector Reto 5">
            <a:extLst>
              <a:ext uri="{FF2B5EF4-FFF2-40B4-BE49-F238E27FC236}">
                <a16:creationId xmlns:a16="http://schemas.microsoft.com/office/drawing/2014/main" xmlns="" id="{0E031F96-6782-68F1-923A-EFF068E69DF0}"/>
              </a:ext>
            </a:extLst>
          </p:cNvPr>
          <p:cNvCxnSpPr>
            <a:cxnSpLocks/>
          </p:cNvCxnSpPr>
          <p:nvPr userDrawn="1"/>
        </p:nvCxnSpPr>
        <p:spPr>
          <a:xfrm>
            <a:off x="244225" y="446482"/>
            <a:ext cx="8655551" cy="0"/>
          </a:xfrm>
          <a:prstGeom prst="line">
            <a:avLst/>
          </a:prstGeom>
          <a:noFill/>
          <a:ln w="3175" cap="flat">
            <a:solidFill>
              <a:schemeClr val="bg1">
                <a:lumMod val="75000"/>
                <a:alpha val="40076"/>
              </a:schemeClr>
            </a:solidFill>
            <a:prstDash val="solid"/>
            <a:miter lim="800000"/>
          </a:ln>
          <a:effectLst/>
          <a:sp3d/>
        </p:spPr>
        <p:style>
          <a:lnRef idx="0">
            <a:scrgbClr r="0" g="0" b="0"/>
          </a:lnRef>
          <a:fillRef idx="0">
            <a:scrgbClr r="0" g="0" b="0"/>
          </a:fillRef>
          <a:effectRef idx="0">
            <a:scrgbClr r="0" g="0" b="0"/>
          </a:effectRef>
          <a:fontRef idx="none"/>
        </p:style>
      </p:cxnSp>
      <p:pic>
        <p:nvPicPr>
          <p:cNvPr id="3" name="Picture 2"/>
          <p:cNvPicPr>
            <a:picLocks noChangeAspect="1" noChangeArrowheads="1"/>
          </p:cNvPicPr>
          <p:nvPr userDrawn="1"/>
        </p:nvPicPr>
        <p:blipFill>
          <a:blip r:embed="rId2"/>
          <a:srcRect/>
          <a:stretch>
            <a:fillRect/>
          </a:stretch>
        </p:blipFill>
        <p:spPr bwMode="auto">
          <a:xfrm>
            <a:off x="8214437" y="4938397"/>
            <a:ext cx="879498" cy="146583"/>
          </a:xfrm>
          <a:prstGeom prst="rect">
            <a:avLst/>
          </a:prstGeom>
          <a:noFill/>
          <a:ln w="9525">
            <a:noFill/>
            <a:miter lim="800000"/>
            <a:headEnd/>
            <a:tailEnd/>
          </a:ln>
          <a:effectLst/>
        </p:spPr>
      </p:pic>
    </p:spTree>
    <p:extLst>
      <p:ext uri="{BB962C8B-B14F-4D97-AF65-F5344CB8AC3E}">
        <p14:creationId xmlns:p14="http://schemas.microsoft.com/office/powerpoint/2010/main" xmlns="" val="2973620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14950"/>
          </a:xfrm>
          <a:prstGeom prst="rect">
            <a:avLst/>
          </a:prstGeom>
        </p:spPr>
      </p:pic>
      <p:sp>
        <p:nvSpPr>
          <p:cNvPr id="3" name="Shape 0"/>
          <p:cNvSpPr/>
          <p:nvPr/>
        </p:nvSpPr>
        <p:spPr>
          <a:xfrm>
            <a:off x="3857625" y="285750"/>
            <a:ext cx="1428750" cy="1428750"/>
          </a:xfrm>
          <a:prstGeom prst="rect">
            <a:avLst/>
          </a:prstGeom>
          <a:solidFill>
            <a:srgbClr val="FFFFFF"/>
          </a:solidFill>
          <a:ln/>
        </p:spPr>
      </p:sp>
      <p:pic>
        <p:nvPicPr>
          <p:cNvPr id="4" name="Image 1" descr="preencoded.png"/>
          <p:cNvPicPr>
            <a:picLocks noChangeAspect="1"/>
          </p:cNvPicPr>
          <p:nvPr/>
        </p:nvPicPr>
        <p:blipFill>
          <a:blip r:embed="rId4"/>
          <a:stretch>
            <a:fillRect/>
          </a:stretch>
        </p:blipFill>
        <p:spPr>
          <a:xfrm>
            <a:off x="4000500" y="428625"/>
            <a:ext cx="1143000" cy="1143000"/>
          </a:xfrm>
          <a:prstGeom prst="rect">
            <a:avLst/>
          </a:prstGeom>
        </p:spPr>
      </p:pic>
      <p:sp>
        <p:nvSpPr>
          <p:cNvPr id="5" name="Text 1"/>
          <p:cNvSpPr/>
          <p:nvPr/>
        </p:nvSpPr>
        <p:spPr>
          <a:xfrm>
            <a:off x="1898005" y="1964531"/>
            <a:ext cx="5193729" cy="519373"/>
          </a:xfrm>
          <a:prstGeom prst="rect">
            <a:avLst/>
          </a:prstGeom>
          <a:noFill/>
          <a:ln/>
        </p:spPr>
        <p:txBody>
          <a:bodyPr wrap="none" lIns="0" tIns="0" rIns="0" bIns="0" rtlCol="0" anchor="ctr">
            <a:spAutoFit/>
          </a:bodyPr>
          <a:lstStyle/>
          <a:p>
            <a:pPr marL="0" indent="0" algn="ctr">
              <a:buNone/>
            </a:pPr>
            <a:r>
              <a:rPr lang="en-US" sz="3375" b="1" dirty="0">
                <a:solidFill>
                  <a:srgbClr val="FFFFFF"/>
                </a:solidFill>
                <a:latin typeface="Noto Sans" pitchFamily="34" charset="0"/>
                <a:ea typeface="Noto Sans" pitchFamily="34" charset="-122"/>
                <a:cs typeface="Noto Sans" pitchFamily="34" charset="-120"/>
              </a:rPr>
              <a:t>Revolutionizing Banking:</a:t>
            </a:r>
            <a:endParaRPr lang="en-US" sz="3375" b="1" dirty="0"/>
          </a:p>
        </p:txBody>
      </p:sp>
      <p:sp>
        <p:nvSpPr>
          <p:cNvPr id="6" name="Text 2"/>
          <p:cNvSpPr/>
          <p:nvPr/>
        </p:nvSpPr>
        <p:spPr>
          <a:xfrm>
            <a:off x="1570327" y="2478881"/>
            <a:ext cx="5947141" cy="519373"/>
          </a:xfrm>
          <a:prstGeom prst="rect">
            <a:avLst/>
          </a:prstGeom>
          <a:noFill/>
          <a:ln/>
        </p:spPr>
        <p:txBody>
          <a:bodyPr wrap="none" lIns="0" tIns="0" rIns="0" bIns="0" rtlCol="0" anchor="ctr">
            <a:spAutoFit/>
          </a:bodyPr>
          <a:lstStyle/>
          <a:p>
            <a:pPr marL="0" indent="0" algn="ctr">
              <a:buNone/>
            </a:pPr>
            <a:r>
              <a:rPr lang="en-US" sz="3375" b="1" dirty="0">
                <a:solidFill>
                  <a:srgbClr val="FFFFFF"/>
                </a:solidFill>
                <a:latin typeface="Noto Sans" pitchFamily="34" charset="0"/>
                <a:ea typeface="Noto Sans" pitchFamily="34" charset="-122"/>
                <a:cs typeface="Noto Sans" pitchFamily="34" charset="-120"/>
              </a:rPr>
              <a:t>AI &amp; Automation at </a:t>
            </a:r>
            <a:r>
              <a:rPr lang="en-US" sz="3375" b="1" dirty="0" err="1" smtClean="0">
                <a:solidFill>
                  <a:srgbClr val="FFFFFF"/>
                </a:solidFill>
                <a:latin typeface="Noto Sans" pitchFamily="34" charset="0"/>
                <a:ea typeface="Noto Sans" pitchFamily="34" charset="-122"/>
                <a:cs typeface="Noto Sans" pitchFamily="34" charset="-120"/>
              </a:rPr>
              <a:t>Itaú</a:t>
            </a:r>
            <a:r>
              <a:rPr lang="en-US" sz="3375" b="1" dirty="0" smtClean="0">
                <a:solidFill>
                  <a:srgbClr val="FFFFFF"/>
                </a:solidFill>
                <a:latin typeface="Noto Sans" pitchFamily="34" charset="0"/>
                <a:ea typeface="Noto Sans" pitchFamily="34" charset="-122"/>
                <a:cs typeface="Noto Sans" pitchFamily="34" charset="-120"/>
              </a:rPr>
              <a:t> Bank</a:t>
            </a:r>
            <a:endParaRPr lang="en-US" sz="3375" dirty="0"/>
          </a:p>
        </p:txBody>
      </p:sp>
      <p:sp>
        <p:nvSpPr>
          <p:cNvPr id="7" name="Text 3"/>
          <p:cNvSpPr/>
          <p:nvPr/>
        </p:nvSpPr>
        <p:spPr>
          <a:xfrm>
            <a:off x="898494" y="3243263"/>
            <a:ext cx="7346984" cy="385763"/>
          </a:xfrm>
          <a:prstGeom prst="rect">
            <a:avLst/>
          </a:prstGeom>
          <a:noFill/>
          <a:ln/>
        </p:spPr>
        <p:txBody>
          <a:bodyPr wrap="none" lIns="0" tIns="0" rIns="0" bIns="0" rtlCol="0" anchor="ctr">
            <a:spAutoFit/>
          </a:bodyPr>
          <a:lstStyle/>
          <a:p>
            <a:pPr marL="0" indent="0" algn="ctr">
              <a:buNone/>
            </a:pPr>
            <a:r>
              <a:rPr lang="en-US" sz="2025" dirty="0">
                <a:solidFill>
                  <a:srgbClr val="FFFFFF"/>
                </a:solidFill>
                <a:latin typeface="Noto Sans" pitchFamily="34" charset="0"/>
                <a:ea typeface="Noto Sans" pitchFamily="34" charset="-122"/>
                <a:cs typeface="Noto Sans" pitchFamily="34" charset="-120"/>
              </a:rPr>
              <a:t>Transforming Human-Decision Models to AI-Driven Solutions</a:t>
            </a:r>
            <a:endParaRPr lang="en-US" sz="2025" dirty="0"/>
          </a:p>
        </p:txBody>
      </p:sp>
      <p:sp>
        <p:nvSpPr>
          <p:cNvPr id="8" name="Text 4"/>
          <p:cNvSpPr/>
          <p:nvPr/>
        </p:nvSpPr>
        <p:spPr>
          <a:xfrm>
            <a:off x="3496475" y="4486275"/>
            <a:ext cx="2240998" cy="207749"/>
          </a:xfrm>
          <a:prstGeom prst="rect">
            <a:avLst/>
          </a:prstGeom>
          <a:noFill/>
          <a:ln/>
        </p:spPr>
        <p:txBody>
          <a:bodyPr wrap="none" lIns="0" tIns="0" rIns="0" bIns="0" rtlCol="0" anchor="ctr">
            <a:spAutoFit/>
          </a:bodyPr>
          <a:lstStyle/>
          <a:p>
            <a:pPr marL="0" indent="0" algn="ctr">
              <a:buNone/>
            </a:pPr>
            <a:r>
              <a:rPr lang="en-US" sz="1350" dirty="0">
                <a:solidFill>
                  <a:srgbClr val="FFFFFF"/>
                </a:solidFill>
                <a:latin typeface="Noto Sans" pitchFamily="34" charset="0"/>
                <a:ea typeface="Noto Sans" pitchFamily="34" charset="-122"/>
                <a:cs typeface="Noto Sans" pitchFamily="34" charset="-120"/>
              </a:rPr>
              <a:t>Presented by: </a:t>
            </a:r>
            <a:r>
              <a:rPr lang="en-US" sz="1350" b="1" dirty="0" smtClean="0">
                <a:solidFill>
                  <a:srgbClr val="FFFFFF"/>
                </a:solidFill>
                <a:latin typeface="Noto Sans" pitchFamily="34" charset="0"/>
                <a:ea typeface="Noto Sans" pitchFamily="34" charset="-122"/>
                <a:cs typeface="Noto Sans" pitchFamily="34" charset="-120"/>
              </a:rPr>
              <a:t>Rodrigo </a:t>
            </a:r>
            <a:r>
              <a:rPr lang="en-US" sz="1350" b="1" dirty="0" err="1" smtClean="0">
                <a:solidFill>
                  <a:srgbClr val="FFFFFF"/>
                </a:solidFill>
                <a:latin typeface="Noto Sans" pitchFamily="34" charset="0"/>
                <a:ea typeface="Noto Sans" pitchFamily="34" charset="-122"/>
                <a:cs typeface="Noto Sans" pitchFamily="34" charset="-120"/>
              </a:rPr>
              <a:t>Sena</a:t>
            </a:r>
            <a:endParaRPr lang="en-US" sz="1350" b="1" dirty="0"/>
          </a:p>
        </p:txBody>
      </p:sp>
      <p:sp>
        <p:nvSpPr>
          <p:cNvPr id="9" name="Text 5"/>
          <p:cNvSpPr/>
          <p:nvPr/>
        </p:nvSpPr>
        <p:spPr>
          <a:xfrm>
            <a:off x="3496475" y="4814888"/>
            <a:ext cx="2151022" cy="214313"/>
          </a:xfrm>
          <a:prstGeom prst="rect">
            <a:avLst/>
          </a:prstGeom>
          <a:noFill/>
          <a:ln/>
        </p:spPr>
        <p:txBody>
          <a:bodyPr wrap="none" lIns="0" tIns="0" rIns="0" bIns="0" rtlCol="0" anchor="ctr">
            <a:spAutoFit/>
          </a:bodyPr>
          <a:lstStyle/>
          <a:p>
            <a:pPr marL="0" indent="0" algn="ctr">
              <a:buNone/>
            </a:pPr>
            <a:r>
              <a:rPr lang="en-US" sz="1046" dirty="0">
                <a:solidFill>
                  <a:srgbClr val="FFFFFF"/>
                </a:solidFill>
                <a:latin typeface="Noto Sans" pitchFamily="34" charset="0"/>
                <a:ea typeface="Noto Sans" pitchFamily="34" charset="-122"/>
                <a:cs typeface="Noto Sans" pitchFamily="34" charset="-120"/>
              </a:rPr>
              <a:t>September 2025</a:t>
            </a:r>
            <a:endParaRPr lang="en-US" sz="1046"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Client-Centric Approach</a:t>
            </a:r>
            <a:endParaRPr lang="en-US" sz="2700" dirty="0"/>
          </a:p>
        </p:txBody>
      </p:sp>
      <p:sp>
        <p:nvSpPr>
          <p:cNvPr id="4" name="Text 1"/>
          <p:cNvSpPr/>
          <p:nvPr/>
        </p:nvSpPr>
        <p:spPr>
          <a:xfrm>
            <a:off x="428625" y="1096566"/>
            <a:ext cx="277269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Our transformation is guided by a </a:t>
            </a:r>
            <a:endParaRPr lang="en-US" sz="1350" dirty="0"/>
          </a:p>
        </p:txBody>
      </p:sp>
      <p:sp>
        <p:nvSpPr>
          <p:cNvPr id="5" name="Text 2"/>
          <p:cNvSpPr/>
          <p:nvPr/>
        </p:nvSpPr>
        <p:spPr>
          <a:xfrm>
            <a:off x="3025756" y="1099036"/>
            <a:ext cx="833614"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client-first </a:t>
            </a:r>
            <a:endParaRPr lang="en-US" sz="1350" dirty="0"/>
          </a:p>
        </p:txBody>
      </p:sp>
      <p:sp>
        <p:nvSpPr>
          <p:cNvPr id="6" name="Text 3"/>
          <p:cNvSpPr/>
          <p:nvPr/>
        </p:nvSpPr>
        <p:spPr>
          <a:xfrm>
            <a:off x="428625" y="1353741"/>
            <a:ext cx="904075"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philosophy</a:t>
            </a:r>
            <a:endParaRPr lang="en-US" sz="1350" dirty="0"/>
          </a:p>
        </p:txBody>
      </p:sp>
      <p:sp>
        <p:nvSpPr>
          <p:cNvPr id="7" name="Text 4"/>
          <p:cNvSpPr/>
          <p:nvPr/>
        </p:nvSpPr>
        <p:spPr>
          <a:xfrm>
            <a:off x="1332700" y="1353741"/>
            <a:ext cx="295650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ensuring that all AI and automation </a:t>
            </a:r>
            <a:endParaRPr lang="en-US" sz="1350" dirty="0"/>
          </a:p>
        </p:txBody>
      </p:sp>
      <p:sp>
        <p:nvSpPr>
          <p:cNvPr id="8" name="Text 5"/>
          <p:cNvSpPr/>
          <p:nvPr/>
        </p:nvSpPr>
        <p:spPr>
          <a:xfrm>
            <a:off x="428625" y="1610916"/>
            <a:ext cx="323048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initiatives deliver tangible value to Itaú's </a:t>
            </a:r>
            <a:endParaRPr lang="en-US" sz="1350" dirty="0"/>
          </a:p>
        </p:txBody>
      </p:sp>
      <p:sp>
        <p:nvSpPr>
          <p:cNvPr id="9" name="Text 6"/>
          <p:cNvSpPr/>
          <p:nvPr/>
        </p:nvSpPr>
        <p:spPr>
          <a:xfrm>
            <a:off x="428625" y="1868091"/>
            <a:ext cx="89190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customers.</a:t>
            </a:r>
            <a:endParaRPr lang="en-US" sz="1350" dirty="0"/>
          </a:p>
        </p:txBody>
      </p:sp>
      <p:sp>
        <p:nvSpPr>
          <p:cNvPr id="10" name="Shape 7"/>
          <p:cNvSpPr/>
          <p:nvPr/>
        </p:nvSpPr>
        <p:spPr>
          <a:xfrm>
            <a:off x="428625" y="2257425"/>
            <a:ext cx="4000500" cy="763753"/>
          </a:xfrm>
          <a:prstGeom prst="rect">
            <a:avLst/>
          </a:prstGeom>
          <a:solidFill>
            <a:srgbClr val="F8F9FA"/>
          </a:solidFill>
          <a:ln/>
        </p:spPr>
      </p:sp>
      <p:pic>
        <p:nvPicPr>
          <p:cNvPr id="11" name="Image 1" descr="preencoded.png"/>
          <p:cNvPicPr>
            <a:picLocks noChangeAspect="1"/>
          </p:cNvPicPr>
          <p:nvPr/>
        </p:nvPicPr>
        <p:blipFill>
          <a:blip r:embed="rId3"/>
          <a:stretch>
            <a:fillRect/>
          </a:stretch>
        </p:blipFill>
        <p:spPr>
          <a:xfrm>
            <a:off x="535781" y="2364581"/>
            <a:ext cx="214313" cy="171450"/>
          </a:xfrm>
          <a:prstGeom prst="rect">
            <a:avLst/>
          </a:prstGeom>
        </p:spPr>
      </p:pic>
      <p:sp>
        <p:nvSpPr>
          <p:cNvPr id="12" name="Text 8"/>
          <p:cNvSpPr/>
          <p:nvPr/>
        </p:nvSpPr>
        <p:spPr>
          <a:xfrm>
            <a:off x="857250" y="2364581"/>
            <a:ext cx="3464719"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Continuous Feedback Loops</a:t>
            </a:r>
            <a:endParaRPr lang="en-US" sz="1238" dirty="0"/>
          </a:p>
        </p:txBody>
      </p:sp>
      <p:sp>
        <p:nvSpPr>
          <p:cNvPr id="13" name="Text 9"/>
          <p:cNvSpPr/>
          <p:nvPr/>
        </p:nvSpPr>
        <p:spPr>
          <a:xfrm>
            <a:off x="857250" y="2540949"/>
            <a:ext cx="3464719"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Regular client panels and feedback mechanisms to refine AI models and offerings</a:t>
            </a:r>
            <a:endParaRPr lang="en-US" sz="942" dirty="0"/>
          </a:p>
        </p:txBody>
      </p:sp>
      <p:sp>
        <p:nvSpPr>
          <p:cNvPr id="14" name="Shape 10"/>
          <p:cNvSpPr/>
          <p:nvPr/>
        </p:nvSpPr>
        <p:spPr>
          <a:xfrm>
            <a:off x="428625" y="3154798"/>
            <a:ext cx="4000500" cy="654656"/>
          </a:xfrm>
          <a:prstGeom prst="rect">
            <a:avLst/>
          </a:prstGeom>
          <a:solidFill>
            <a:srgbClr val="F8F9FA"/>
          </a:solidFill>
          <a:ln/>
        </p:spPr>
      </p:sp>
      <p:pic>
        <p:nvPicPr>
          <p:cNvPr id="15" name="Image 2" descr="preencoded.png"/>
          <p:cNvPicPr>
            <a:picLocks noChangeAspect="1"/>
          </p:cNvPicPr>
          <p:nvPr/>
        </p:nvPicPr>
        <p:blipFill>
          <a:blip r:embed="rId4"/>
          <a:stretch>
            <a:fillRect/>
          </a:stretch>
        </p:blipFill>
        <p:spPr>
          <a:xfrm>
            <a:off x="535781" y="3261954"/>
            <a:ext cx="214313" cy="171450"/>
          </a:xfrm>
          <a:prstGeom prst="rect">
            <a:avLst/>
          </a:prstGeom>
        </p:spPr>
      </p:pic>
      <p:sp>
        <p:nvSpPr>
          <p:cNvPr id="16" name="Text 11"/>
          <p:cNvSpPr/>
          <p:nvPr/>
        </p:nvSpPr>
        <p:spPr>
          <a:xfrm>
            <a:off x="857250" y="3261954"/>
            <a:ext cx="3464719"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Transparent Communication</a:t>
            </a:r>
            <a:endParaRPr lang="en-US" sz="1238" dirty="0"/>
          </a:p>
        </p:txBody>
      </p:sp>
      <p:sp>
        <p:nvSpPr>
          <p:cNvPr id="17" name="Text 12"/>
          <p:cNvSpPr/>
          <p:nvPr/>
        </p:nvSpPr>
        <p:spPr>
          <a:xfrm>
            <a:off x="857250" y="3423691"/>
            <a:ext cx="3464719"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Clear explanation of AI-driven decisions and recommendations</a:t>
            </a:r>
            <a:endParaRPr lang="en-US" sz="942" dirty="0"/>
          </a:p>
        </p:txBody>
      </p:sp>
      <p:sp>
        <p:nvSpPr>
          <p:cNvPr id="18" name="Shape 13"/>
          <p:cNvSpPr/>
          <p:nvPr/>
        </p:nvSpPr>
        <p:spPr>
          <a:xfrm>
            <a:off x="428625" y="3957075"/>
            <a:ext cx="4000500" cy="676602"/>
          </a:xfrm>
          <a:prstGeom prst="rect">
            <a:avLst/>
          </a:prstGeom>
          <a:solidFill>
            <a:srgbClr val="F8F9FA"/>
          </a:solidFill>
          <a:ln/>
        </p:spPr>
      </p:sp>
      <p:pic>
        <p:nvPicPr>
          <p:cNvPr id="19" name="Image 3" descr="preencoded.png"/>
          <p:cNvPicPr>
            <a:picLocks noChangeAspect="1"/>
          </p:cNvPicPr>
          <p:nvPr/>
        </p:nvPicPr>
        <p:blipFill>
          <a:blip r:embed="rId5"/>
          <a:stretch>
            <a:fillRect/>
          </a:stretch>
        </p:blipFill>
        <p:spPr>
          <a:xfrm>
            <a:off x="535781" y="4064231"/>
            <a:ext cx="171450" cy="171450"/>
          </a:xfrm>
          <a:prstGeom prst="rect">
            <a:avLst/>
          </a:prstGeom>
        </p:spPr>
      </p:pic>
      <p:sp>
        <p:nvSpPr>
          <p:cNvPr id="20" name="Text 14"/>
          <p:cNvSpPr/>
          <p:nvPr/>
        </p:nvSpPr>
        <p:spPr>
          <a:xfrm>
            <a:off x="814388" y="4064231"/>
            <a:ext cx="3507581"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Value Demonstration</a:t>
            </a:r>
            <a:endParaRPr lang="en-US" sz="1238" dirty="0"/>
          </a:p>
        </p:txBody>
      </p:sp>
      <p:sp>
        <p:nvSpPr>
          <p:cNvPr id="21" name="Text 15"/>
          <p:cNvSpPr/>
          <p:nvPr/>
        </p:nvSpPr>
        <p:spPr>
          <a:xfrm>
            <a:off x="814388" y="4247914"/>
            <a:ext cx="3507581"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Quantifiable metrics showing cost savings and improved service quality</a:t>
            </a:r>
            <a:endParaRPr lang="en-US" sz="942" dirty="0"/>
          </a:p>
        </p:txBody>
      </p:sp>
      <p:pic>
        <p:nvPicPr>
          <p:cNvPr id="22" name="Image 4" descr="preencoded.png"/>
          <p:cNvPicPr>
            <a:picLocks noChangeAspect="1"/>
          </p:cNvPicPr>
          <p:nvPr/>
        </p:nvPicPr>
        <p:blipFill>
          <a:blip r:embed="rId6"/>
          <a:stretch>
            <a:fillRect/>
          </a:stretch>
        </p:blipFill>
        <p:spPr>
          <a:xfrm>
            <a:off x="4714875" y="1106229"/>
            <a:ext cx="3571875" cy="2143125"/>
          </a:xfrm>
          <a:prstGeom prst="rect">
            <a:avLst/>
          </a:prstGeom>
        </p:spPr>
      </p:pic>
      <p:sp>
        <p:nvSpPr>
          <p:cNvPr id="23" name="Text 16"/>
          <p:cNvSpPr/>
          <p:nvPr/>
        </p:nvSpPr>
        <p:spPr>
          <a:xfrm>
            <a:off x="4714875" y="3402945"/>
            <a:ext cx="396171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By aligning stakeholder expectations with project </a:t>
            </a:r>
            <a:endParaRPr lang="en-US" sz="1350" dirty="0"/>
          </a:p>
        </p:txBody>
      </p:sp>
      <p:sp>
        <p:nvSpPr>
          <p:cNvPr id="24" name="Text 17"/>
          <p:cNvSpPr/>
          <p:nvPr/>
        </p:nvSpPr>
        <p:spPr>
          <a:xfrm>
            <a:off x="4714875" y="3660120"/>
            <a:ext cx="1770394"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objectives, we ensure </a:t>
            </a:r>
            <a:endParaRPr lang="en-US" sz="1350" dirty="0"/>
          </a:p>
        </p:txBody>
      </p:sp>
      <p:sp>
        <p:nvSpPr>
          <p:cNvPr id="25" name="Text 18"/>
          <p:cNvSpPr/>
          <p:nvPr/>
        </p:nvSpPr>
        <p:spPr>
          <a:xfrm>
            <a:off x="6485269" y="3660120"/>
            <a:ext cx="1412928"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smooth adoption</a:t>
            </a:r>
            <a:endParaRPr lang="en-US" sz="1350" dirty="0"/>
          </a:p>
        </p:txBody>
      </p:sp>
      <p:sp>
        <p:nvSpPr>
          <p:cNvPr id="26" name="Text 19"/>
          <p:cNvSpPr/>
          <p:nvPr/>
        </p:nvSpPr>
        <p:spPr>
          <a:xfrm>
            <a:off x="7898197" y="3660120"/>
            <a:ext cx="58587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of new </a:t>
            </a:r>
            <a:endParaRPr lang="en-US" sz="1350" dirty="0"/>
          </a:p>
        </p:txBody>
      </p:sp>
      <p:sp>
        <p:nvSpPr>
          <p:cNvPr id="27" name="Text 20"/>
          <p:cNvSpPr/>
          <p:nvPr/>
        </p:nvSpPr>
        <p:spPr>
          <a:xfrm>
            <a:off x="4714875" y="3917295"/>
            <a:ext cx="376556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AI-powered services across all client segments.</a:t>
            </a:r>
            <a:endParaRPr lang="en-US" sz="1350" dirty="0"/>
          </a:p>
        </p:txBody>
      </p:sp>
      <p:sp>
        <p:nvSpPr>
          <p:cNvPr id="28" name="Text 21"/>
          <p:cNvSpPr/>
          <p:nvPr/>
        </p:nvSpPr>
        <p:spPr>
          <a:xfrm>
            <a:off x="4714875" y="4409039"/>
            <a:ext cx="4000500" cy="434927"/>
          </a:xfrm>
          <a:prstGeom prst="rect">
            <a:avLst/>
          </a:prstGeom>
          <a:noFill/>
          <a:ln/>
        </p:spPr>
        <p:txBody>
          <a:bodyPr wrap="square" lIns="127508" tIns="0" rIns="0" bIns="0" rtlCol="0" anchor="ctr">
            <a:spAutoFit/>
          </a:bodyPr>
          <a:lstStyle/>
          <a:p>
            <a:r>
              <a:rPr lang="en-US" sz="942" i="1" dirty="0">
                <a:solidFill>
                  <a:srgbClr val="666666"/>
                </a:solidFill>
                <a:latin typeface="Noto Sans" pitchFamily="34" charset="0"/>
                <a:ea typeface="Noto Sans" pitchFamily="34" charset="-122"/>
                <a:cs typeface="Noto Sans" pitchFamily="34" charset="-120"/>
              </a:rPr>
              <a:t> </a:t>
            </a:r>
            <a:r>
              <a:rPr lang="en-US" sz="942" i="1" dirty="0" smtClean="0">
                <a:solidFill>
                  <a:srgbClr val="666666"/>
                </a:solidFill>
                <a:latin typeface="Noto Sans" pitchFamily="34" charset="0"/>
                <a:ea typeface="Noto Sans" pitchFamily="34" charset="-122"/>
                <a:cs typeface="Noto Sans" pitchFamily="34" charset="-120"/>
              </a:rPr>
              <a:t>“My </a:t>
            </a:r>
            <a:r>
              <a:rPr lang="en-US" sz="942" i="1" dirty="0" smtClean="0">
                <a:solidFill>
                  <a:srgbClr val="666666"/>
                </a:solidFill>
                <a:latin typeface="Noto Sans" pitchFamily="34" charset="0"/>
                <a:ea typeface="Noto Sans" pitchFamily="34" charset="-122"/>
                <a:cs typeface="Noto Sans" pitchFamily="34" charset="-120"/>
              </a:rPr>
              <a:t>goal wasn’t </a:t>
            </a:r>
            <a:r>
              <a:rPr lang="en-US" sz="942" i="1" dirty="0">
                <a:solidFill>
                  <a:srgbClr val="666666"/>
                </a:solidFill>
                <a:latin typeface="Noto Sans" pitchFamily="34" charset="0"/>
                <a:ea typeface="Noto Sans" pitchFamily="34" charset="-122"/>
                <a:cs typeface="Noto Sans" pitchFamily="34" charset="-120"/>
              </a:rPr>
              <a:t>just to implement AI, but to create meaningful experiences that strengthen client relationships and trust in </a:t>
            </a:r>
            <a:r>
              <a:rPr lang="en-US" sz="942" i="1" dirty="0" err="1" smtClean="0">
                <a:solidFill>
                  <a:srgbClr val="666666"/>
                </a:solidFill>
                <a:latin typeface="Noto Sans" pitchFamily="34" charset="0"/>
                <a:ea typeface="Noto Sans" pitchFamily="34" charset="-122"/>
                <a:cs typeface="Noto Sans" pitchFamily="34" charset="-120"/>
              </a:rPr>
              <a:t>Itaú's</a:t>
            </a:r>
            <a:r>
              <a:rPr lang="en-US" sz="942" i="1" dirty="0" smtClean="0">
                <a:solidFill>
                  <a:srgbClr val="666666"/>
                </a:solidFill>
                <a:latin typeface="Noto Sans" pitchFamily="34" charset="0"/>
                <a:ea typeface="Noto Sans" pitchFamily="34" charset="-122"/>
                <a:cs typeface="Noto Sans" pitchFamily="34" charset="-120"/>
              </a:rPr>
              <a:t> Bank </a:t>
            </a:r>
            <a:r>
              <a:rPr lang="en-US" sz="942" i="1" dirty="0">
                <a:solidFill>
                  <a:srgbClr val="666666"/>
                </a:solidFill>
                <a:latin typeface="Noto Sans" pitchFamily="34" charset="0"/>
                <a:ea typeface="Noto Sans" pitchFamily="34" charset="-122"/>
                <a:cs typeface="Noto Sans" pitchFamily="34" charset="-120"/>
              </a:rPr>
              <a:t>digital transformation." </a:t>
            </a:r>
            <a:endParaRPr lang="en-US" sz="942" dirty="0"/>
          </a:p>
        </p:txBody>
      </p:sp>
      <p:grpSp>
        <p:nvGrpSpPr>
          <p:cNvPr id="29"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30" name="Shape 14"/>
            <p:cNvSpPr/>
            <p:nvPr/>
          </p:nvSpPr>
          <p:spPr>
            <a:xfrm>
              <a:off x="6355404" y="2284318"/>
              <a:ext cx="719847" cy="366014"/>
            </a:xfrm>
            <a:prstGeom prst="rect">
              <a:avLst/>
            </a:prstGeom>
            <a:solidFill>
              <a:srgbClr val="FFFFFF"/>
            </a:solidFill>
            <a:ln/>
          </p:spPr>
        </p:sp>
        <p:pic>
          <p:nvPicPr>
            <p:cNvPr id="31" name="Image 7" descr="preencoded.png"/>
            <p:cNvPicPr>
              <a:picLocks noChangeAspect="1"/>
            </p:cNvPicPr>
            <p:nvPr/>
          </p:nvPicPr>
          <p:blipFill>
            <a:blip r:embed="rId7"/>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50644"/>
          </a:xfrm>
          <a:prstGeom prst="rect">
            <a:avLst/>
          </a:prstGeom>
        </p:spPr>
      </p:pic>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FFFFFF"/>
                </a:solidFill>
                <a:latin typeface="Noto Sans" pitchFamily="34" charset="0"/>
                <a:ea typeface="Noto Sans" pitchFamily="34" charset="-122"/>
                <a:cs typeface="Noto Sans" pitchFamily="34" charset="-120"/>
              </a:rPr>
              <a:t>Conclusion &amp; Next Steps</a:t>
            </a:r>
            <a:endParaRPr lang="en-US" sz="2700" dirty="0"/>
          </a:p>
        </p:txBody>
      </p:sp>
      <p:sp>
        <p:nvSpPr>
          <p:cNvPr id="4" name="Text 1"/>
          <p:cNvSpPr/>
          <p:nvPr/>
        </p:nvSpPr>
        <p:spPr>
          <a:xfrm>
            <a:off x="428625" y="1168003"/>
            <a:ext cx="3717364" cy="207749"/>
          </a:xfrm>
          <a:prstGeom prst="rect">
            <a:avLst/>
          </a:prstGeom>
          <a:noFill/>
          <a:ln/>
        </p:spPr>
        <p:txBody>
          <a:bodyPr wrap="none" lIns="0" tIns="0" rIns="0" bIns="0" rtlCol="0" anchor="ctr">
            <a:spAutoFit/>
          </a:bodyPr>
          <a:lstStyle/>
          <a:p>
            <a:pPr marL="0" indent="0">
              <a:buNone/>
            </a:pPr>
            <a:r>
              <a:rPr lang="en-US" sz="1350" dirty="0" err="1">
                <a:solidFill>
                  <a:srgbClr val="FFFFFF"/>
                </a:solidFill>
                <a:latin typeface="Noto Sans" pitchFamily="34" charset="0"/>
                <a:ea typeface="Noto Sans" pitchFamily="34" charset="-122"/>
                <a:cs typeface="Noto Sans" pitchFamily="34" charset="-120"/>
              </a:rPr>
              <a:t>Itaú's</a:t>
            </a:r>
            <a:r>
              <a:rPr lang="en-US" sz="1350" dirty="0">
                <a:solidFill>
                  <a:srgbClr val="FFFFFF"/>
                </a:solidFill>
                <a:latin typeface="Noto Sans" pitchFamily="34" charset="0"/>
                <a:ea typeface="Noto Sans" pitchFamily="34" charset="-122"/>
                <a:cs typeface="Noto Sans" pitchFamily="34" charset="-120"/>
              </a:rPr>
              <a:t> </a:t>
            </a:r>
            <a:r>
              <a:rPr lang="en-US" sz="1350" dirty="0" smtClean="0">
                <a:solidFill>
                  <a:srgbClr val="FFFFFF"/>
                </a:solidFill>
                <a:latin typeface="Noto Sans" pitchFamily="34" charset="0"/>
                <a:ea typeface="Noto Sans" pitchFamily="34" charset="-122"/>
                <a:cs typeface="Noto Sans" pitchFamily="34" charset="-120"/>
              </a:rPr>
              <a:t>Bank transformation </a:t>
            </a:r>
            <a:r>
              <a:rPr lang="en-US" sz="1350" dirty="0">
                <a:solidFill>
                  <a:srgbClr val="FFFFFF"/>
                </a:solidFill>
                <a:latin typeface="Noto Sans" pitchFamily="34" charset="0"/>
                <a:ea typeface="Noto Sans" pitchFamily="34" charset="-122"/>
                <a:cs typeface="Noto Sans" pitchFamily="34" charset="-120"/>
              </a:rPr>
              <a:t>from human-decision </a:t>
            </a:r>
            <a:endParaRPr lang="en-US" sz="1350" dirty="0"/>
          </a:p>
        </p:txBody>
      </p:sp>
      <p:sp>
        <p:nvSpPr>
          <p:cNvPr id="5" name="Text 2"/>
          <p:cNvSpPr/>
          <p:nvPr/>
        </p:nvSpPr>
        <p:spPr>
          <a:xfrm>
            <a:off x="428625" y="1425178"/>
            <a:ext cx="847316" cy="233958"/>
          </a:xfrm>
          <a:prstGeom prst="rect">
            <a:avLst/>
          </a:prstGeom>
          <a:noFill/>
          <a:ln/>
        </p:spPr>
        <p:txBody>
          <a:bodyPr wrap="none" lIns="0" tIns="0" rIns="0" bIns="0" rtlCol="0" anchor="ctr">
            <a:spAutoFit/>
          </a:bodyPr>
          <a:lstStyle/>
          <a:p>
            <a:pPr marL="0" indent="0">
              <a:buNone/>
            </a:pPr>
            <a:r>
              <a:rPr lang="en-US" sz="1350" dirty="0">
                <a:solidFill>
                  <a:srgbClr val="FFFFFF"/>
                </a:solidFill>
                <a:latin typeface="Noto Sans" pitchFamily="34" charset="0"/>
                <a:ea typeface="Noto Sans" pitchFamily="34" charset="-122"/>
                <a:cs typeface="Noto Sans" pitchFamily="34" charset="-120"/>
              </a:rPr>
              <a:t>models to </a:t>
            </a:r>
            <a:endParaRPr lang="en-US" sz="1350" dirty="0"/>
          </a:p>
        </p:txBody>
      </p:sp>
      <p:sp>
        <p:nvSpPr>
          <p:cNvPr id="6" name="Text 3"/>
          <p:cNvSpPr/>
          <p:nvPr/>
        </p:nvSpPr>
        <p:spPr>
          <a:xfrm>
            <a:off x="1275941" y="1425178"/>
            <a:ext cx="1621938" cy="233958"/>
          </a:xfrm>
          <a:prstGeom prst="rect">
            <a:avLst/>
          </a:prstGeom>
          <a:noFill/>
          <a:ln/>
        </p:spPr>
        <p:txBody>
          <a:bodyPr wrap="none" lIns="0" tIns="0" rIns="0" bIns="0" rtlCol="0" anchor="ctr">
            <a:spAutoFit/>
          </a:bodyPr>
          <a:lstStyle/>
          <a:p>
            <a:pPr marL="0" indent="0">
              <a:buNone/>
            </a:pPr>
            <a:r>
              <a:rPr lang="en-US" sz="1350" b="1" u="sng" dirty="0">
                <a:solidFill>
                  <a:srgbClr val="FFFFFF"/>
                </a:solidFill>
                <a:uFill>
                  <a:solidFill>
                    <a:srgbClr val="FFFFFF"/>
                  </a:solidFill>
                </a:uFill>
                <a:latin typeface="Noto Sans" pitchFamily="34" charset="0"/>
                <a:ea typeface="Noto Sans" pitchFamily="34" charset="-122"/>
                <a:cs typeface="Noto Sans" pitchFamily="34" charset="-120"/>
              </a:rPr>
              <a:t>AI-driven solutions</a:t>
            </a:r>
            <a:endParaRPr lang="en-US" sz="1350" dirty="0"/>
          </a:p>
        </p:txBody>
      </p:sp>
      <p:sp>
        <p:nvSpPr>
          <p:cNvPr id="7" name="Text 4"/>
          <p:cNvSpPr/>
          <p:nvPr/>
        </p:nvSpPr>
        <p:spPr>
          <a:xfrm>
            <a:off x="2897879" y="1425178"/>
            <a:ext cx="1047731" cy="233958"/>
          </a:xfrm>
          <a:prstGeom prst="rect">
            <a:avLst/>
          </a:prstGeom>
          <a:noFill/>
          <a:ln/>
        </p:spPr>
        <p:txBody>
          <a:bodyPr wrap="none" lIns="0" tIns="0" rIns="0" bIns="0" rtlCol="0" anchor="ctr">
            <a:spAutoFit/>
          </a:bodyPr>
          <a:lstStyle/>
          <a:p>
            <a:pPr marL="0" indent="0">
              <a:buNone/>
            </a:pPr>
            <a:r>
              <a:rPr lang="en-US" sz="1350" dirty="0">
                <a:solidFill>
                  <a:srgbClr val="FFFFFF"/>
                </a:solidFill>
                <a:latin typeface="Noto Sans" pitchFamily="34" charset="0"/>
                <a:ea typeface="Noto Sans" pitchFamily="34" charset="-122"/>
                <a:cs typeface="Noto Sans" pitchFamily="34" charset="-120"/>
              </a:rPr>
              <a:t> represents a </a:t>
            </a:r>
            <a:endParaRPr lang="en-US" sz="1350" dirty="0"/>
          </a:p>
        </p:txBody>
      </p:sp>
      <p:sp>
        <p:nvSpPr>
          <p:cNvPr id="8" name="Text 5"/>
          <p:cNvSpPr/>
          <p:nvPr/>
        </p:nvSpPr>
        <p:spPr>
          <a:xfrm>
            <a:off x="428625" y="1682353"/>
            <a:ext cx="3514223" cy="233958"/>
          </a:xfrm>
          <a:prstGeom prst="rect">
            <a:avLst/>
          </a:prstGeom>
          <a:noFill/>
          <a:ln/>
        </p:spPr>
        <p:txBody>
          <a:bodyPr wrap="none" lIns="0" tIns="0" rIns="0" bIns="0" rtlCol="0" anchor="ctr">
            <a:spAutoFit/>
          </a:bodyPr>
          <a:lstStyle/>
          <a:p>
            <a:pPr marL="0" indent="0">
              <a:buNone/>
            </a:pPr>
            <a:r>
              <a:rPr lang="en-US" sz="1350" dirty="0">
                <a:solidFill>
                  <a:srgbClr val="FFFFFF"/>
                </a:solidFill>
                <a:latin typeface="Noto Sans" pitchFamily="34" charset="0"/>
                <a:ea typeface="Noto Sans" pitchFamily="34" charset="-122"/>
                <a:cs typeface="Noto Sans" pitchFamily="34" charset="-120"/>
              </a:rPr>
              <a:t>pivotal shift in how we serve our clients and </a:t>
            </a:r>
            <a:endParaRPr lang="en-US" sz="1350" dirty="0"/>
          </a:p>
        </p:txBody>
      </p:sp>
      <p:sp>
        <p:nvSpPr>
          <p:cNvPr id="9" name="Text 6"/>
          <p:cNvSpPr/>
          <p:nvPr/>
        </p:nvSpPr>
        <p:spPr>
          <a:xfrm>
            <a:off x="428625" y="1939528"/>
            <a:ext cx="1748293" cy="233958"/>
          </a:xfrm>
          <a:prstGeom prst="rect">
            <a:avLst/>
          </a:prstGeom>
          <a:noFill/>
          <a:ln/>
        </p:spPr>
        <p:txBody>
          <a:bodyPr wrap="none" lIns="0" tIns="0" rIns="0" bIns="0" rtlCol="0" anchor="ctr">
            <a:spAutoFit/>
          </a:bodyPr>
          <a:lstStyle/>
          <a:p>
            <a:pPr marL="0" indent="0">
              <a:buNone/>
            </a:pPr>
            <a:r>
              <a:rPr lang="en-US" sz="1350" dirty="0">
                <a:solidFill>
                  <a:srgbClr val="FFFFFF"/>
                </a:solidFill>
                <a:latin typeface="Noto Sans" pitchFamily="34" charset="0"/>
                <a:ea typeface="Noto Sans" pitchFamily="34" charset="-122"/>
                <a:cs typeface="Noto Sans" pitchFamily="34" charset="-120"/>
              </a:rPr>
              <a:t>operate our business.</a:t>
            </a:r>
            <a:endParaRPr lang="en-US" sz="1350" dirty="0"/>
          </a:p>
        </p:txBody>
      </p:sp>
      <p:pic>
        <p:nvPicPr>
          <p:cNvPr id="10" name="Image 1" descr="preencoded.png"/>
          <p:cNvPicPr>
            <a:picLocks noChangeAspect="1"/>
          </p:cNvPicPr>
          <p:nvPr/>
        </p:nvPicPr>
        <p:blipFill>
          <a:blip r:embed="rId4"/>
          <a:stretch>
            <a:fillRect/>
          </a:stretch>
        </p:blipFill>
        <p:spPr>
          <a:xfrm>
            <a:off x="428625" y="2478881"/>
            <a:ext cx="171450" cy="171450"/>
          </a:xfrm>
          <a:prstGeom prst="rect">
            <a:avLst/>
          </a:prstGeom>
        </p:spPr>
      </p:pic>
      <p:sp>
        <p:nvSpPr>
          <p:cNvPr id="11" name="Text 7"/>
          <p:cNvSpPr/>
          <p:nvPr/>
        </p:nvSpPr>
        <p:spPr>
          <a:xfrm>
            <a:off x="707231" y="2328863"/>
            <a:ext cx="3721894" cy="471488"/>
          </a:xfrm>
          <a:prstGeom prst="rect">
            <a:avLst/>
          </a:prstGeom>
          <a:noFill/>
          <a:ln/>
        </p:spPr>
        <p:txBody>
          <a:bodyPr wrap="square" lIns="0" tIns="0" rIns="0" bIns="0" rtlCol="0" anchor="ctr">
            <a:spAutoFit/>
          </a:bodyPr>
          <a:lstStyle/>
          <a:p>
            <a:pPr marL="0" indent="0">
              <a:buNone/>
            </a:pPr>
            <a:r>
              <a:rPr lang="en-US" sz="1238" dirty="0">
                <a:solidFill>
                  <a:srgbClr val="FFFFFF"/>
                </a:solidFill>
                <a:latin typeface="Noto Sans" pitchFamily="34" charset="0"/>
                <a:ea typeface="Noto Sans" pitchFamily="34" charset="-122"/>
                <a:cs typeface="Noto Sans" pitchFamily="34" charset="-120"/>
              </a:rPr>
              <a:t>R$1.4 billion in client savings through AI-powered efficiency</a:t>
            </a:r>
            <a:endParaRPr lang="en-US" sz="1238" dirty="0"/>
          </a:p>
        </p:txBody>
      </p:sp>
      <p:pic>
        <p:nvPicPr>
          <p:cNvPr id="12" name="Image 2" descr="preencoded.png"/>
          <p:cNvPicPr>
            <a:picLocks noChangeAspect="1"/>
          </p:cNvPicPr>
          <p:nvPr/>
        </p:nvPicPr>
        <p:blipFill>
          <a:blip r:embed="rId4"/>
          <a:stretch>
            <a:fillRect/>
          </a:stretch>
        </p:blipFill>
        <p:spPr>
          <a:xfrm>
            <a:off x="428625" y="3057525"/>
            <a:ext cx="171450" cy="171450"/>
          </a:xfrm>
          <a:prstGeom prst="rect">
            <a:avLst/>
          </a:prstGeom>
        </p:spPr>
      </p:pic>
      <p:sp>
        <p:nvSpPr>
          <p:cNvPr id="13" name="Text 8"/>
          <p:cNvSpPr/>
          <p:nvPr/>
        </p:nvSpPr>
        <p:spPr>
          <a:xfrm>
            <a:off x="707231" y="2907506"/>
            <a:ext cx="3721894" cy="471488"/>
          </a:xfrm>
          <a:prstGeom prst="rect">
            <a:avLst/>
          </a:prstGeom>
          <a:noFill/>
          <a:ln/>
        </p:spPr>
        <p:txBody>
          <a:bodyPr wrap="square" lIns="0" tIns="0" rIns="0" bIns="0" rtlCol="0" anchor="ctr">
            <a:spAutoFit/>
          </a:bodyPr>
          <a:lstStyle/>
          <a:p>
            <a:pPr marL="0" indent="0">
              <a:buNone/>
            </a:pPr>
            <a:r>
              <a:rPr lang="en-US" sz="1238" dirty="0">
                <a:solidFill>
                  <a:srgbClr val="FFFFFF"/>
                </a:solidFill>
                <a:latin typeface="Noto Sans" pitchFamily="34" charset="0"/>
                <a:ea typeface="Noto Sans" pitchFamily="34" charset="-122"/>
                <a:cs typeface="Noto Sans" pitchFamily="34" charset="-120"/>
              </a:rPr>
              <a:t>Enhanced personalization and faster decision-making</a:t>
            </a:r>
            <a:endParaRPr lang="en-US" sz="1238" dirty="0"/>
          </a:p>
        </p:txBody>
      </p:sp>
      <p:pic>
        <p:nvPicPr>
          <p:cNvPr id="14" name="Image 3" descr="preencoded.png"/>
          <p:cNvPicPr>
            <a:picLocks noChangeAspect="1"/>
          </p:cNvPicPr>
          <p:nvPr/>
        </p:nvPicPr>
        <p:blipFill>
          <a:blip r:embed="rId4"/>
          <a:stretch>
            <a:fillRect/>
          </a:stretch>
        </p:blipFill>
        <p:spPr>
          <a:xfrm>
            <a:off x="428625" y="3636169"/>
            <a:ext cx="171450" cy="171450"/>
          </a:xfrm>
          <a:prstGeom prst="rect">
            <a:avLst/>
          </a:prstGeom>
        </p:spPr>
      </p:pic>
      <p:sp>
        <p:nvSpPr>
          <p:cNvPr id="15" name="Text 9"/>
          <p:cNvSpPr/>
          <p:nvPr/>
        </p:nvSpPr>
        <p:spPr>
          <a:xfrm>
            <a:off x="707231" y="3486150"/>
            <a:ext cx="3721894" cy="471488"/>
          </a:xfrm>
          <a:prstGeom prst="rect">
            <a:avLst/>
          </a:prstGeom>
          <a:noFill/>
          <a:ln/>
        </p:spPr>
        <p:txBody>
          <a:bodyPr wrap="square" lIns="0" tIns="0" rIns="0" bIns="0" rtlCol="0" anchor="ctr">
            <a:spAutoFit/>
          </a:bodyPr>
          <a:lstStyle/>
          <a:p>
            <a:pPr marL="0" indent="0">
              <a:buNone/>
            </a:pPr>
            <a:r>
              <a:rPr lang="en-US" sz="1238" dirty="0">
                <a:solidFill>
                  <a:srgbClr val="FFFFFF"/>
                </a:solidFill>
                <a:latin typeface="Noto Sans" pitchFamily="34" charset="0"/>
                <a:ea typeface="Noto Sans" pitchFamily="34" charset="-122"/>
                <a:cs typeface="Noto Sans" pitchFamily="34" charset="-120"/>
              </a:rPr>
              <a:t>Proactive risk management and ethical AI deployment</a:t>
            </a:r>
            <a:endParaRPr lang="en-US" sz="1238" dirty="0"/>
          </a:p>
        </p:txBody>
      </p:sp>
      <p:grpSp>
        <p:nvGrpSpPr>
          <p:cNvPr id="33" name="Agrupar 32">
            <a:extLst>
              <a:ext uri="{FF2B5EF4-FFF2-40B4-BE49-F238E27FC236}">
                <a16:creationId xmlns:a16="http://schemas.microsoft.com/office/drawing/2014/main" xmlns="" id="{6440F112-4466-6F03-CDFE-A6654EF96D43}"/>
              </a:ext>
            </a:extLst>
          </p:cNvPr>
          <p:cNvGrpSpPr/>
          <p:nvPr/>
        </p:nvGrpSpPr>
        <p:grpSpPr>
          <a:xfrm>
            <a:off x="6355404" y="1210866"/>
            <a:ext cx="1143000" cy="1143000"/>
            <a:chOff x="6143625" y="1782366"/>
            <a:chExt cx="1143000" cy="1143000"/>
          </a:xfrm>
        </p:grpSpPr>
        <p:sp>
          <p:nvSpPr>
            <p:cNvPr id="23" name="Shape 14"/>
            <p:cNvSpPr/>
            <p:nvPr/>
          </p:nvSpPr>
          <p:spPr>
            <a:xfrm>
              <a:off x="6355404" y="2284318"/>
              <a:ext cx="719847" cy="366014"/>
            </a:xfrm>
            <a:prstGeom prst="rect">
              <a:avLst/>
            </a:prstGeom>
            <a:solidFill>
              <a:srgbClr val="FFFFFF"/>
            </a:solidFill>
            <a:ln/>
          </p:spPr>
        </p:sp>
        <p:pic>
          <p:nvPicPr>
            <p:cNvPr id="24" name="Image 7" descr="preencoded.png"/>
            <p:cNvPicPr>
              <a:picLocks noChangeAspect="1"/>
            </p:cNvPicPr>
            <p:nvPr/>
          </p:nvPicPr>
          <p:blipFill>
            <a:blip r:embed="rId5"/>
            <a:stretch>
              <a:fillRect/>
            </a:stretch>
          </p:blipFill>
          <p:spPr>
            <a:xfrm>
              <a:off x="6143625" y="1782366"/>
              <a:ext cx="1143000" cy="1143000"/>
            </a:xfrm>
            <a:prstGeom prst="rect">
              <a:avLst/>
            </a:prstGeom>
          </p:spPr>
        </p:pic>
      </p:grpSp>
      <p:sp>
        <p:nvSpPr>
          <p:cNvPr id="25" name="Text 15"/>
          <p:cNvSpPr/>
          <p:nvPr/>
        </p:nvSpPr>
        <p:spPr>
          <a:xfrm>
            <a:off x="4926654" y="2734873"/>
            <a:ext cx="3539430" cy="207749"/>
          </a:xfrm>
          <a:prstGeom prst="rect">
            <a:avLst/>
          </a:prstGeom>
          <a:noFill/>
          <a:ln/>
        </p:spPr>
        <p:txBody>
          <a:bodyPr wrap="none" lIns="0" tIns="0" rIns="0" bIns="0" rtlCol="0" anchor="ctr">
            <a:spAutoFit/>
          </a:bodyPr>
          <a:lstStyle/>
          <a:p>
            <a:pPr marL="0" indent="0">
              <a:buNone/>
            </a:pPr>
            <a:r>
              <a:rPr lang="en-US" sz="1350" i="1" dirty="0">
                <a:solidFill>
                  <a:srgbClr val="FFFFFF"/>
                </a:solidFill>
                <a:latin typeface="Noto Sans" pitchFamily="34" charset="0"/>
                <a:ea typeface="Noto Sans" pitchFamily="34" charset="-122"/>
                <a:cs typeface="Noto Sans" pitchFamily="34" charset="-120"/>
              </a:rPr>
              <a:t>By embracing this transformation, </a:t>
            </a:r>
            <a:r>
              <a:rPr lang="en-US" sz="1350" i="1" dirty="0" err="1">
                <a:solidFill>
                  <a:srgbClr val="FFFFFF"/>
                </a:solidFill>
                <a:latin typeface="Noto Sans" pitchFamily="34" charset="0"/>
                <a:ea typeface="Noto Sans" pitchFamily="34" charset="-122"/>
                <a:cs typeface="Noto Sans" pitchFamily="34" charset="-120"/>
              </a:rPr>
              <a:t>Itaú</a:t>
            </a:r>
            <a:r>
              <a:rPr lang="en-US" sz="1350" i="1" dirty="0">
                <a:solidFill>
                  <a:srgbClr val="FFFFFF"/>
                </a:solidFill>
                <a:latin typeface="Noto Sans" pitchFamily="34" charset="0"/>
                <a:ea typeface="Noto Sans" pitchFamily="34" charset="-122"/>
                <a:cs typeface="Noto Sans" pitchFamily="34" charset="-120"/>
              </a:rPr>
              <a:t> </a:t>
            </a:r>
            <a:r>
              <a:rPr lang="en-US" sz="1350" i="1" dirty="0" smtClean="0">
                <a:solidFill>
                  <a:srgbClr val="FFFFFF"/>
                </a:solidFill>
                <a:latin typeface="Noto Sans" pitchFamily="34" charset="0"/>
                <a:ea typeface="Noto Sans" pitchFamily="34" charset="-122"/>
                <a:cs typeface="Noto Sans" pitchFamily="34" charset="-120"/>
              </a:rPr>
              <a:t>will </a:t>
            </a:r>
            <a:r>
              <a:rPr lang="en-US" sz="1350" i="1" dirty="0">
                <a:solidFill>
                  <a:srgbClr val="FFFFFF"/>
                </a:solidFill>
                <a:latin typeface="Noto Sans" pitchFamily="34" charset="0"/>
                <a:ea typeface="Noto Sans" pitchFamily="34" charset="-122"/>
                <a:cs typeface="Noto Sans" pitchFamily="34" charset="-120"/>
              </a:rPr>
              <a:t>not </a:t>
            </a:r>
            <a:endParaRPr lang="en-US" sz="1350" i="1" dirty="0"/>
          </a:p>
        </p:txBody>
      </p:sp>
      <p:sp>
        <p:nvSpPr>
          <p:cNvPr id="26" name="Text 16"/>
          <p:cNvSpPr/>
          <p:nvPr/>
        </p:nvSpPr>
        <p:spPr>
          <a:xfrm>
            <a:off x="4926654" y="2992048"/>
            <a:ext cx="3709349" cy="207749"/>
          </a:xfrm>
          <a:prstGeom prst="rect">
            <a:avLst/>
          </a:prstGeom>
          <a:noFill/>
          <a:ln/>
        </p:spPr>
        <p:txBody>
          <a:bodyPr wrap="none" lIns="0" tIns="0" rIns="0" bIns="0" rtlCol="0" anchor="ctr">
            <a:spAutoFit/>
          </a:bodyPr>
          <a:lstStyle/>
          <a:p>
            <a:pPr marL="0" indent="0">
              <a:buNone/>
            </a:pPr>
            <a:r>
              <a:rPr lang="en-US" sz="1350" i="1" dirty="0">
                <a:solidFill>
                  <a:srgbClr val="FFFFFF"/>
                </a:solidFill>
                <a:latin typeface="Noto Sans" pitchFamily="34" charset="0"/>
                <a:ea typeface="Noto Sans" pitchFamily="34" charset="-122"/>
                <a:cs typeface="Noto Sans" pitchFamily="34" charset="-120"/>
              </a:rPr>
              <a:t>only maintain its market leadership but also set </a:t>
            </a:r>
            <a:endParaRPr lang="en-US" sz="1350" i="1" dirty="0"/>
          </a:p>
        </p:txBody>
      </p:sp>
      <p:sp>
        <p:nvSpPr>
          <p:cNvPr id="27" name="Text 17"/>
          <p:cNvSpPr/>
          <p:nvPr/>
        </p:nvSpPr>
        <p:spPr>
          <a:xfrm>
            <a:off x="4926654" y="3249223"/>
            <a:ext cx="1444306" cy="207749"/>
          </a:xfrm>
          <a:prstGeom prst="rect">
            <a:avLst/>
          </a:prstGeom>
          <a:noFill/>
          <a:ln/>
        </p:spPr>
        <p:txBody>
          <a:bodyPr wrap="none" lIns="0" tIns="0" rIns="0" bIns="0" rtlCol="0" anchor="ctr">
            <a:spAutoFit/>
          </a:bodyPr>
          <a:lstStyle/>
          <a:p>
            <a:pPr marL="0" indent="0">
              <a:buNone/>
            </a:pPr>
            <a:r>
              <a:rPr lang="en-US" sz="1350" i="1" dirty="0">
                <a:solidFill>
                  <a:srgbClr val="FFFFFF"/>
                </a:solidFill>
                <a:latin typeface="Noto Sans" pitchFamily="34" charset="0"/>
                <a:ea typeface="Noto Sans" pitchFamily="34" charset="-122"/>
                <a:cs typeface="Noto Sans" pitchFamily="34" charset="-120"/>
              </a:rPr>
              <a:t>new standards for </a:t>
            </a:r>
            <a:endParaRPr lang="en-US" sz="1350" i="1" dirty="0"/>
          </a:p>
        </p:txBody>
      </p:sp>
      <p:sp>
        <p:nvSpPr>
          <p:cNvPr id="28" name="Text 18"/>
          <p:cNvSpPr/>
          <p:nvPr/>
        </p:nvSpPr>
        <p:spPr>
          <a:xfrm>
            <a:off x="6328227" y="3249223"/>
            <a:ext cx="1544012" cy="207749"/>
          </a:xfrm>
          <a:prstGeom prst="rect">
            <a:avLst/>
          </a:prstGeom>
          <a:noFill/>
          <a:ln/>
        </p:spPr>
        <p:txBody>
          <a:bodyPr wrap="none" lIns="0" tIns="0" rIns="0" bIns="0" rtlCol="0" anchor="ctr">
            <a:spAutoFit/>
          </a:bodyPr>
          <a:lstStyle/>
          <a:p>
            <a:pPr marL="0" indent="0">
              <a:buNone/>
            </a:pPr>
            <a:r>
              <a:rPr lang="en-US" sz="1350" b="1" i="1" u="sng" dirty="0">
                <a:solidFill>
                  <a:srgbClr val="FFFFFF"/>
                </a:solidFill>
                <a:uFill>
                  <a:solidFill>
                    <a:srgbClr val="FFFFFF"/>
                  </a:solidFill>
                </a:uFill>
                <a:latin typeface="Noto Sans" pitchFamily="34" charset="0"/>
                <a:ea typeface="Noto Sans" pitchFamily="34" charset="-122"/>
                <a:cs typeface="Noto Sans" pitchFamily="34" charset="-120"/>
              </a:rPr>
              <a:t>client-centric banking</a:t>
            </a:r>
            <a:endParaRPr lang="en-US" sz="1350" i="1" dirty="0"/>
          </a:p>
        </p:txBody>
      </p:sp>
      <p:sp>
        <p:nvSpPr>
          <p:cNvPr id="29" name="Text 19"/>
          <p:cNvSpPr/>
          <p:nvPr/>
        </p:nvSpPr>
        <p:spPr>
          <a:xfrm>
            <a:off x="8070837" y="3249223"/>
            <a:ext cx="525785" cy="207749"/>
          </a:xfrm>
          <a:prstGeom prst="rect">
            <a:avLst/>
          </a:prstGeom>
          <a:noFill/>
          <a:ln/>
        </p:spPr>
        <p:txBody>
          <a:bodyPr wrap="none" lIns="0" tIns="0" rIns="0" bIns="0" rtlCol="0" anchor="ctr">
            <a:spAutoFit/>
          </a:bodyPr>
          <a:lstStyle/>
          <a:p>
            <a:pPr marL="0" indent="0">
              <a:buNone/>
            </a:pPr>
            <a:r>
              <a:rPr lang="en-US" sz="1350" i="1" dirty="0">
                <a:solidFill>
                  <a:srgbClr val="FFFFFF"/>
                </a:solidFill>
                <a:latin typeface="Noto Sans" pitchFamily="34" charset="0"/>
                <a:ea typeface="Noto Sans" pitchFamily="34" charset="-122"/>
                <a:cs typeface="Noto Sans" pitchFamily="34" charset="-120"/>
              </a:rPr>
              <a:t> in the </a:t>
            </a:r>
            <a:endParaRPr lang="en-US" sz="1350" i="1" dirty="0"/>
          </a:p>
        </p:txBody>
      </p:sp>
      <p:sp>
        <p:nvSpPr>
          <p:cNvPr id="30" name="Text 20"/>
          <p:cNvSpPr/>
          <p:nvPr/>
        </p:nvSpPr>
        <p:spPr>
          <a:xfrm>
            <a:off x="4926654" y="3506398"/>
            <a:ext cx="867225" cy="207749"/>
          </a:xfrm>
          <a:prstGeom prst="rect">
            <a:avLst/>
          </a:prstGeom>
          <a:noFill/>
          <a:ln/>
        </p:spPr>
        <p:txBody>
          <a:bodyPr wrap="none" lIns="0" tIns="0" rIns="0" bIns="0" rtlCol="0" anchor="ctr">
            <a:spAutoFit/>
          </a:bodyPr>
          <a:lstStyle/>
          <a:p>
            <a:pPr marL="0" indent="0">
              <a:buNone/>
            </a:pPr>
            <a:r>
              <a:rPr lang="en-US" sz="1350" i="1" dirty="0">
                <a:solidFill>
                  <a:srgbClr val="FFFFFF"/>
                </a:solidFill>
                <a:latin typeface="Noto Sans" pitchFamily="34" charset="0"/>
                <a:ea typeface="Noto Sans" pitchFamily="34" charset="-122"/>
                <a:cs typeface="Noto Sans" pitchFamily="34" charset="-120"/>
              </a:rPr>
              <a:t>digital age.</a:t>
            </a:r>
            <a:endParaRPr lang="en-US" sz="1350" i="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3" name="Text 0"/>
          <p:cNvSpPr/>
          <p:nvPr/>
        </p:nvSpPr>
        <p:spPr>
          <a:xfrm>
            <a:off x="4087893" y="347532"/>
            <a:ext cx="968214" cy="519373"/>
          </a:xfrm>
          <a:prstGeom prst="rect">
            <a:avLst/>
          </a:prstGeom>
          <a:noFill/>
          <a:ln/>
        </p:spPr>
        <p:txBody>
          <a:bodyPr wrap="none" lIns="0" tIns="0" rIns="0" bIns="0" rtlCol="0" anchor="ctr">
            <a:spAutoFit/>
          </a:bodyPr>
          <a:lstStyle/>
          <a:p>
            <a:pPr marL="0" indent="0" algn="ctr">
              <a:buNone/>
            </a:pPr>
            <a:r>
              <a:rPr lang="en-US" sz="3375" b="1" dirty="0">
                <a:solidFill>
                  <a:srgbClr val="FFFFFF"/>
                </a:solidFill>
                <a:latin typeface="Noto Sans" pitchFamily="34" charset="0"/>
                <a:ea typeface="Noto Sans" pitchFamily="34" charset="-122"/>
                <a:cs typeface="Noto Sans" pitchFamily="34" charset="-120"/>
              </a:rPr>
              <a:t>Q&amp;A</a:t>
            </a:r>
            <a:endParaRPr lang="en-US" sz="3375" dirty="0"/>
          </a:p>
        </p:txBody>
      </p:sp>
      <p:sp>
        <p:nvSpPr>
          <p:cNvPr id="4" name="Text 1"/>
          <p:cNvSpPr/>
          <p:nvPr/>
        </p:nvSpPr>
        <p:spPr>
          <a:xfrm>
            <a:off x="1971128" y="1935484"/>
            <a:ext cx="5201745" cy="430887"/>
          </a:xfrm>
          <a:prstGeom prst="rect">
            <a:avLst/>
          </a:prstGeom>
          <a:noFill/>
          <a:ln/>
        </p:spPr>
        <p:txBody>
          <a:bodyPr wrap="none" lIns="0" tIns="0" rIns="0" bIns="0" rtlCol="0" anchor="ctr">
            <a:spAutoFit/>
          </a:bodyPr>
          <a:lstStyle/>
          <a:p>
            <a:pPr marL="0" indent="0" algn="ctr">
              <a:buNone/>
            </a:pPr>
            <a:r>
              <a:rPr lang="en-US" sz="2800" b="1" dirty="0">
                <a:solidFill>
                  <a:srgbClr val="FFFFFF"/>
                </a:solidFill>
                <a:latin typeface="Noto Sans" pitchFamily="34" charset="0"/>
                <a:ea typeface="Noto Sans" pitchFamily="34" charset="-122"/>
                <a:cs typeface="Noto Sans" pitchFamily="34" charset="-120"/>
              </a:rPr>
              <a:t>Thank you for your attention</a:t>
            </a:r>
            <a:endParaRPr lang="en-US" sz="2800" b="1" dirty="0"/>
          </a:p>
        </p:txBody>
      </p:sp>
      <p:grpSp>
        <p:nvGrpSpPr>
          <p:cNvPr id="32" name="Agrupar 31">
            <a:extLst>
              <a:ext uri="{FF2B5EF4-FFF2-40B4-BE49-F238E27FC236}">
                <a16:creationId xmlns:a16="http://schemas.microsoft.com/office/drawing/2014/main" xmlns="" id="{32731D1F-2592-E72E-4050-D077F55E5350}"/>
              </a:ext>
            </a:extLst>
          </p:cNvPr>
          <p:cNvGrpSpPr/>
          <p:nvPr/>
        </p:nvGrpSpPr>
        <p:grpSpPr>
          <a:xfrm>
            <a:off x="8053691" y="-50376"/>
            <a:ext cx="1143000" cy="1143000"/>
            <a:chOff x="7700050" y="157264"/>
            <a:chExt cx="1143000" cy="1143000"/>
          </a:xfrm>
        </p:grpSpPr>
        <p:sp>
          <p:nvSpPr>
            <p:cNvPr id="17" name="Shape 12"/>
            <p:cNvSpPr/>
            <p:nvPr/>
          </p:nvSpPr>
          <p:spPr>
            <a:xfrm>
              <a:off x="7911830" y="607219"/>
              <a:ext cx="732108" cy="397972"/>
            </a:xfrm>
            <a:prstGeom prst="rect">
              <a:avLst/>
            </a:prstGeom>
            <a:solidFill>
              <a:srgbClr val="FFFFFF"/>
            </a:solidFill>
            <a:ln/>
          </p:spPr>
        </p:sp>
        <p:pic>
          <p:nvPicPr>
            <p:cNvPr id="18" name="Image 3" descr="preencoded.png"/>
            <p:cNvPicPr>
              <a:picLocks noChangeAspect="1"/>
            </p:cNvPicPr>
            <p:nvPr/>
          </p:nvPicPr>
          <p:blipFill>
            <a:blip r:embed="rId4"/>
            <a:stretch>
              <a:fillRect/>
            </a:stretch>
          </p:blipFill>
          <p:spPr>
            <a:xfrm>
              <a:off x="7700050" y="157264"/>
              <a:ext cx="1143000" cy="1143000"/>
            </a:xfrm>
            <a:prstGeom prst="rect">
              <a:avLst/>
            </a:prstGeom>
          </p:spPr>
        </p:pic>
      </p:grpSp>
      <p:pic>
        <p:nvPicPr>
          <p:cNvPr id="34" name="Imagem 33">
            <a:extLst>
              <a:ext uri="{FF2B5EF4-FFF2-40B4-BE49-F238E27FC236}">
                <a16:creationId xmlns:a16="http://schemas.microsoft.com/office/drawing/2014/main" xmlns="" id="{E16DC967-3EF7-5387-1D7F-8303419C2D51}"/>
              </a:ext>
            </a:extLst>
          </p:cNvPr>
          <p:cNvPicPr>
            <a:picLocks noChangeAspect="1"/>
          </p:cNvPicPr>
          <p:nvPr/>
        </p:nvPicPr>
        <p:blipFill>
          <a:blip r:embed="rId5">
            <a:alphaModFix/>
          </a:blip>
          <a:stretch>
            <a:fillRect/>
          </a:stretch>
        </p:blipFill>
        <p:spPr>
          <a:xfrm>
            <a:off x="55934" y="39968"/>
            <a:ext cx="1046534" cy="19397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Introduction &amp; Problem Statement</a:t>
            </a:r>
            <a:endParaRPr lang="en-US" sz="2700" dirty="0"/>
          </a:p>
        </p:txBody>
      </p:sp>
      <p:sp>
        <p:nvSpPr>
          <p:cNvPr id="4" name="Text 1"/>
          <p:cNvSpPr/>
          <p:nvPr/>
        </p:nvSpPr>
        <p:spPr>
          <a:xfrm>
            <a:off x="428625" y="1096566"/>
            <a:ext cx="3733458" cy="207749"/>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Itaú's current </a:t>
            </a:r>
            <a:r>
              <a:rPr lang="en-US" sz="1350" dirty="0" smtClean="0">
                <a:solidFill>
                  <a:srgbClr val="333333"/>
                </a:solidFill>
                <a:latin typeface="Noto Sans" pitchFamily="34" charset="0"/>
                <a:ea typeface="Noto Sans" pitchFamily="34" charset="-122"/>
                <a:cs typeface="Noto Sans" pitchFamily="34" charset="-120"/>
              </a:rPr>
              <a:t>products </a:t>
            </a:r>
            <a:r>
              <a:rPr lang="en-US" sz="1350" dirty="0">
                <a:solidFill>
                  <a:srgbClr val="333333"/>
                </a:solidFill>
                <a:latin typeface="Noto Sans" pitchFamily="34" charset="0"/>
                <a:ea typeface="Noto Sans" pitchFamily="34" charset="-122"/>
                <a:cs typeface="Noto Sans" pitchFamily="34" charset="-120"/>
              </a:rPr>
              <a:t>and </a:t>
            </a:r>
            <a:r>
              <a:rPr lang="en-US" sz="1350" dirty="0" smtClean="0">
                <a:solidFill>
                  <a:srgbClr val="333333"/>
                </a:solidFill>
                <a:latin typeface="Noto Sans" pitchFamily="34" charset="0"/>
                <a:ea typeface="Noto Sans" pitchFamily="34" charset="-122"/>
                <a:cs typeface="Noto Sans" pitchFamily="34" charset="-120"/>
              </a:rPr>
              <a:t>services </a:t>
            </a:r>
            <a:r>
              <a:rPr lang="en-US" sz="1350" dirty="0">
                <a:solidFill>
                  <a:srgbClr val="333333"/>
                </a:solidFill>
                <a:latin typeface="Noto Sans" pitchFamily="34" charset="0"/>
                <a:ea typeface="Noto Sans" pitchFamily="34" charset="-122"/>
                <a:cs typeface="Noto Sans" pitchFamily="34" charset="-120"/>
              </a:rPr>
              <a:t>offerings for </a:t>
            </a:r>
            <a:endParaRPr lang="en-US" sz="1350" dirty="0"/>
          </a:p>
        </p:txBody>
      </p:sp>
      <p:sp>
        <p:nvSpPr>
          <p:cNvPr id="5" name="Text 2"/>
          <p:cNvSpPr/>
          <p:nvPr/>
        </p:nvSpPr>
        <p:spPr>
          <a:xfrm>
            <a:off x="428625" y="1353741"/>
            <a:ext cx="335853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retail and corporate clients rely heavily on </a:t>
            </a:r>
            <a:endParaRPr lang="en-US" sz="1350" dirty="0"/>
          </a:p>
        </p:txBody>
      </p:sp>
      <p:sp>
        <p:nvSpPr>
          <p:cNvPr id="6" name="Text 3"/>
          <p:cNvSpPr/>
          <p:nvPr/>
        </p:nvSpPr>
        <p:spPr>
          <a:xfrm>
            <a:off x="428625" y="1610916"/>
            <a:ext cx="1963108"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human-decision models</a:t>
            </a:r>
            <a:endParaRPr lang="en-US" sz="1350" dirty="0"/>
          </a:p>
        </p:txBody>
      </p:sp>
      <p:sp>
        <p:nvSpPr>
          <p:cNvPr id="7" name="Text 4"/>
          <p:cNvSpPr/>
          <p:nvPr/>
        </p:nvSpPr>
        <p:spPr>
          <a:xfrm>
            <a:off x="2391733" y="1610916"/>
            <a:ext cx="162673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creating significant </a:t>
            </a:r>
            <a:endParaRPr lang="en-US" sz="1350" dirty="0"/>
          </a:p>
        </p:txBody>
      </p:sp>
      <p:sp>
        <p:nvSpPr>
          <p:cNvPr id="8" name="Text 5"/>
          <p:cNvSpPr/>
          <p:nvPr/>
        </p:nvSpPr>
        <p:spPr>
          <a:xfrm>
            <a:off x="428625" y="1868091"/>
            <a:ext cx="382695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challenges in today's digital banking landscape.</a:t>
            </a:r>
            <a:endParaRPr lang="en-US" sz="1350" dirty="0"/>
          </a:p>
        </p:txBody>
      </p:sp>
      <p:sp>
        <p:nvSpPr>
          <p:cNvPr id="9" name="Shape 6"/>
          <p:cNvSpPr/>
          <p:nvPr/>
        </p:nvSpPr>
        <p:spPr>
          <a:xfrm>
            <a:off x="428625" y="2257425"/>
            <a:ext cx="4000500" cy="2771775"/>
          </a:xfrm>
          <a:prstGeom prst="rect">
            <a:avLst/>
          </a:prstGeom>
          <a:solidFill>
            <a:srgbClr val="F8F9FA"/>
          </a:solidFill>
          <a:ln/>
        </p:spPr>
      </p:sp>
      <p:sp>
        <p:nvSpPr>
          <p:cNvPr id="10" name="Shape 7"/>
          <p:cNvSpPr/>
          <p:nvPr/>
        </p:nvSpPr>
        <p:spPr>
          <a:xfrm>
            <a:off x="428625" y="2257425"/>
            <a:ext cx="35719" cy="2771775"/>
          </a:xfrm>
          <a:prstGeom prst="rect">
            <a:avLst/>
          </a:prstGeom>
          <a:solidFill>
            <a:srgbClr val="EC7000"/>
          </a:solidFill>
          <a:ln/>
        </p:spPr>
      </p:sp>
      <p:sp>
        <p:nvSpPr>
          <p:cNvPr id="11" name="Text 8"/>
          <p:cNvSpPr/>
          <p:nvPr/>
        </p:nvSpPr>
        <p:spPr>
          <a:xfrm>
            <a:off x="571500" y="2400300"/>
            <a:ext cx="3714750" cy="300038"/>
          </a:xfrm>
          <a:prstGeom prst="rect">
            <a:avLst/>
          </a:prstGeom>
          <a:noFill/>
          <a:ln/>
        </p:spPr>
        <p:txBody>
          <a:bodyPr wrap="none" lIns="0" tIns="0" rIns="0" bIns="0" rtlCol="0" anchor="ctr">
            <a:spAutoFit/>
          </a:bodyPr>
          <a:lstStyle/>
          <a:p>
            <a:pPr marL="0" indent="0">
              <a:buNone/>
            </a:pPr>
            <a:r>
              <a:rPr lang="en-US" sz="1575" b="1" dirty="0">
                <a:solidFill>
                  <a:srgbClr val="003087"/>
                </a:solidFill>
                <a:latin typeface="Noto Sans" pitchFamily="34" charset="0"/>
                <a:ea typeface="Noto Sans" pitchFamily="34" charset="-122"/>
                <a:cs typeface="Noto Sans" pitchFamily="34" charset="-120"/>
              </a:rPr>
              <a:t>Current Challenges</a:t>
            </a:r>
            <a:endParaRPr lang="en-US" sz="1575" dirty="0"/>
          </a:p>
        </p:txBody>
      </p:sp>
      <p:pic>
        <p:nvPicPr>
          <p:cNvPr id="12" name="Image 1" descr="preencoded.png"/>
          <p:cNvPicPr>
            <a:picLocks noChangeAspect="1"/>
          </p:cNvPicPr>
          <p:nvPr/>
        </p:nvPicPr>
        <p:blipFill>
          <a:blip r:embed="rId3"/>
          <a:stretch>
            <a:fillRect/>
          </a:stretch>
        </p:blipFill>
        <p:spPr>
          <a:xfrm>
            <a:off x="571500" y="2971800"/>
            <a:ext cx="142875" cy="142875"/>
          </a:xfrm>
          <a:prstGeom prst="rect">
            <a:avLst/>
          </a:prstGeom>
        </p:spPr>
      </p:pic>
      <p:sp>
        <p:nvSpPr>
          <p:cNvPr id="13" name="Text 9"/>
          <p:cNvSpPr/>
          <p:nvPr/>
        </p:nvSpPr>
        <p:spPr>
          <a:xfrm>
            <a:off x="821531" y="2807494"/>
            <a:ext cx="3464719" cy="471488"/>
          </a:xfrm>
          <a:prstGeom prst="rect">
            <a:avLst/>
          </a:prstGeom>
          <a:noFill/>
          <a:ln/>
        </p:spPr>
        <p:txBody>
          <a:bodyPr wrap="square" lIns="0" tIns="0" rIns="0" bIns="0" rtlCol="0" anchor="ctr">
            <a:spAutoFit/>
          </a:bodyPr>
          <a:lstStyle/>
          <a:p>
            <a:pPr marL="0" indent="0" algn="l">
              <a:buNone/>
            </a:pPr>
            <a:r>
              <a:rPr lang="en-US" sz="1238" dirty="0">
                <a:solidFill>
                  <a:srgbClr val="333333"/>
                </a:solidFill>
                <a:latin typeface="Noto Sans" pitchFamily="34" charset="0"/>
                <a:ea typeface="Noto Sans" pitchFamily="34" charset="-122"/>
                <a:cs typeface="Noto Sans" pitchFamily="34" charset="-120"/>
              </a:rPr>
              <a:t>Slow decision-making processes (avg. 72 hours)</a:t>
            </a:r>
            <a:endParaRPr lang="en-US" sz="1238" dirty="0"/>
          </a:p>
        </p:txBody>
      </p:sp>
      <p:pic>
        <p:nvPicPr>
          <p:cNvPr id="14" name="Image 2" descr="preencoded.png"/>
          <p:cNvPicPr>
            <a:picLocks noChangeAspect="1"/>
          </p:cNvPicPr>
          <p:nvPr/>
        </p:nvPicPr>
        <p:blipFill>
          <a:blip r:embed="rId3"/>
          <a:stretch>
            <a:fillRect/>
          </a:stretch>
        </p:blipFill>
        <p:spPr>
          <a:xfrm>
            <a:off x="571500" y="3550444"/>
            <a:ext cx="142875" cy="142875"/>
          </a:xfrm>
          <a:prstGeom prst="rect">
            <a:avLst/>
          </a:prstGeom>
        </p:spPr>
      </p:pic>
      <p:sp>
        <p:nvSpPr>
          <p:cNvPr id="15" name="Text 10"/>
          <p:cNvSpPr/>
          <p:nvPr/>
        </p:nvSpPr>
        <p:spPr>
          <a:xfrm>
            <a:off x="821531" y="3386138"/>
            <a:ext cx="3464719" cy="471488"/>
          </a:xfrm>
          <a:prstGeom prst="rect">
            <a:avLst/>
          </a:prstGeom>
          <a:noFill/>
          <a:ln/>
        </p:spPr>
        <p:txBody>
          <a:bodyPr wrap="square" lIns="0" tIns="0" rIns="0" bIns="0" rtlCol="0" anchor="ctr">
            <a:spAutoFit/>
          </a:bodyPr>
          <a:lstStyle/>
          <a:p>
            <a:pPr marL="0" indent="0" algn="l">
              <a:buNone/>
            </a:pPr>
            <a:r>
              <a:rPr lang="en-US" sz="1238" dirty="0">
                <a:solidFill>
                  <a:srgbClr val="333333"/>
                </a:solidFill>
                <a:latin typeface="Noto Sans" pitchFamily="34" charset="0"/>
                <a:ea typeface="Noto Sans" pitchFamily="34" charset="-122"/>
                <a:cs typeface="Noto Sans" pitchFamily="34" charset="-120"/>
              </a:rPr>
              <a:t>Inconsistent customer experiences across channels</a:t>
            </a:r>
            <a:endParaRPr lang="en-US" sz="1238" dirty="0"/>
          </a:p>
        </p:txBody>
      </p:sp>
      <p:pic>
        <p:nvPicPr>
          <p:cNvPr id="16" name="Image 3" descr="preencoded.png"/>
          <p:cNvPicPr>
            <a:picLocks noChangeAspect="1"/>
          </p:cNvPicPr>
          <p:nvPr/>
        </p:nvPicPr>
        <p:blipFill>
          <a:blip r:embed="rId4"/>
          <a:stretch>
            <a:fillRect/>
          </a:stretch>
        </p:blipFill>
        <p:spPr>
          <a:xfrm>
            <a:off x="571500" y="4011216"/>
            <a:ext cx="142875" cy="142875"/>
          </a:xfrm>
          <a:prstGeom prst="rect">
            <a:avLst/>
          </a:prstGeom>
        </p:spPr>
      </p:pic>
      <p:sp>
        <p:nvSpPr>
          <p:cNvPr id="17" name="Text 11"/>
          <p:cNvSpPr/>
          <p:nvPr/>
        </p:nvSpPr>
        <p:spPr>
          <a:xfrm>
            <a:off x="821531" y="3964781"/>
            <a:ext cx="3431177" cy="235744"/>
          </a:xfrm>
          <a:prstGeom prst="rect">
            <a:avLst/>
          </a:prstGeom>
          <a:noFill/>
          <a:ln/>
        </p:spPr>
        <p:txBody>
          <a:bodyPr wrap="none" lIns="0" tIns="0" rIns="0" bIns="0" rtlCol="0" anchor="ctr">
            <a:spAutoFit/>
          </a:bodyPr>
          <a:lstStyle/>
          <a:p>
            <a:pPr marL="0" indent="0" algn="l">
              <a:buNone/>
            </a:pPr>
            <a:r>
              <a:rPr lang="en-US" sz="1238" dirty="0">
                <a:solidFill>
                  <a:srgbClr val="333333"/>
                </a:solidFill>
                <a:latin typeface="Noto Sans" pitchFamily="34" charset="0"/>
                <a:ea typeface="Noto Sans" pitchFamily="34" charset="-122"/>
                <a:cs typeface="Noto Sans" pitchFamily="34" charset="-120"/>
              </a:rPr>
              <a:t>High operational costs impacting client pricing</a:t>
            </a:r>
            <a:endParaRPr lang="en-US" sz="1238" dirty="0"/>
          </a:p>
        </p:txBody>
      </p:sp>
      <p:pic>
        <p:nvPicPr>
          <p:cNvPr id="18" name="Image 4" descr="preencoded.png"/>
          <p:cNvPicPr>
            <a:picLocks noChangeAspect="1"/>
          </p:cNvPicPr>
          <p:nvPr/>
        </p:nvPicPr>
        <p:blipFill>
          <a:blip r:embed="rId4"/>
          <a:stretch>
            <a:fillRect/>
          </a:stretch>
        </p:blipFill>
        <p:spPr>
          <a:xfrm>
            <a:off x="571500" y="4354116"/>
            <a:ext cx="142875" cy="142875"/>
          </a:xfrm>
          <a:prstGeom prst="rect">
            <a:avLst/>
          </a:prstGeom>
        </p:spPr>
      </p:pic>
      <p:sp>
        <p:nvSpPr>
          <p:cNvPr id="19" name="Text 12"/>
          <p:cNvSpPr/>
          <p:nvPr/>
        </p:nvSpPr>
        <p:spPr>
          <a:xfrm>
            <a:off x="821531" y="4307681"/>
            <a:ext cx="2600576" cy="235744"/>
          </a:xfrm>
          <a:prstGeom prst="rect">
            <a:avLst/>
          </a:prstGeom>
          <a:noFill/>
          <a:ln/>
        </p:spPr>
        <p:txBody>
          <a:bodyPr wrap="none" lIns="0" tIns="0" rIns="0" bIns="0" rtlCol="0" anchor="ctr">
            <a:spAutoFit/>
          </a:bodyPr>
          <a:lstStyle/>
          <a:p>
            <a:pPr marL="0" indent="0" algn="l">
              <a:buNone/>
            </a:pPr>
            <a:r>
              <a:rPr lang="en-US" sz="1238" dirty="0">
                <a:solidFill>
                  <a:srgbClr val="333333"/>
                </a:solidFill>
                <a:latin typeface="Noto Sans" pitchFamily="34" charset="0"/>
                <a:ea typeface="Noto Sans" pitchFamily="34" charset="-122"/>
                <a:cs typeface="Noto Sans" pitchFamily="34" charset="-120"/>
              </a:rPr>
              <a:t>Limited personalization capabilities</a:t>
            </a:r>
            <a:endParaRPr lang="en-US" sz="1238" dirty="0"/>
          </a:p>
        </p:txBody>
      </p:sp>
      <p:pic>
        <p:nvPicPr>
          <p:cNvPr id="20" name="Image 5" descr="preencoded.png"/>
          <p:cNvPicPr>
            <a:picLocks noChangeAspect="1"/>
          </p:cNvPicPr>
          <p:nvPr/>
        </p:nvPicPr>
        <p:blipFill>
          <a:blip r:embed="rId5"/>
          <a:stretch>
            <a:fillRect/>
          </a:stretch>
        </p:blipFill>
        <p:spPr>
          <a:xfrm>
            <a:off x="4616284" y="761898"/>
            <a:ext cx="4187743" cy="2931421"/>
          </a:xfrm>
          <a:prstGeom prst="rect">
            <a:avLst/>
          </a:prstGeom>
        </p:spPr>
      </p:pic>
      <p:sp>
        <p:nvSpPr>
          <p:cNvPr id="21" name="Text 13"/>
          <p:cNvSpPr/>
          <p:nvPr/>
        </p:nvSpPr>
        <p:spPr>
          <a:xfrm>
            <a:off x="4714875" y="3739753"/>
            <a:ext cx="366920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The banking industry is rapidly evolving, with </a:t>
            </a:r>
            <a:endParaRPr lang="en-US" sz="1350" dirty="0"/>
          </a:p>
        </p:txBody>
      </p:sp>
      <p:sp>
        <p:nvSpPr>
          <p:cNvPr id="22" name="Text 14"/>
          <p:cNvSpPr/>
          <p:nvPr/>
        </p:nvSpPr>
        <p:spPr>
          <a:xfrm>
            <a:off x="8143165" y="3739753"/>
            <a:ext cx="172845"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AI </a:t>
            </a:r>
            <a:endParaRPr lang="en-US" sz="1350" dirty="0"/>
          </a:p>
        </p:txBody>
      </p:sp>
      <p:sp>
        <p:nvSpPr>
          <p:cNvPr id="23" name="Text 15"/>
          <p:cNvSpPr/>
          <p:nvPr/>
        </p:nvSpPr>
        <p:spPr>
          <a:xfrm>
            <a:off x="4714875" y="3996928"/>
            <a:ext cx="1319668"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and automation</a:t>
            </a:r>
            <a:endParaRPr lang="en-US" sz="1350" dirty="0"/>
          </a:p>
        </p:txBody>
      </p:sp>
      <p:sp>
        <p:nvSpPr>
          <p:cNvPr id="24" name="Text 16"/>
          <p:cNvSpPr/>
          <p:nvPr/>
        </p:nvSpPr>
        <p:spPr>
          <a:xfrm>
            <a:off x="6034543" y="3996928"/>
            <a:ext cx="2411295"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becoming key differentiators. </a:t>
            </a:r>
            <a:endParaRPr lang="en-US" sz="1350" dirty="0"/>
          </a:p>
        </p:txBody>
      </p:sp>
      <p:sp>
        <p:nvSpPr>
          <p:cNvPr id="25" name="Text 17"/>
          <p:cNvSpPr/>
          <p:nvPr/>
        </p:nvSpPr>
        <p:spPr>
          <a:xfrm>
            <a:off x="4714875" y="4254103"/>
            <a:ext cx="388745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Without transformation, Itaú risks losing market </a:t>
            </a:r>
            <a:endParaRPr lang="en-US" sz="1350" dirty="0"/>
          </a:p>
        </p:txBody>
      </p:sp>
      <p:sp>
        <p:nvSpPr>
          <p:cNvPr id="26" name="Text 18"/>
          <p:cNvSpPr/>
          <p:nvPr/>
        </p:nvSpPr>
        <p:spPr>
          <a:xfrm>
            <a:off x="4714875" y="4511278"/>
            <a:ext cx="385198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share to more agile competitors and digital-first </a:t>
            </a:r>
            <a:endParaRPr lang="en-US" sz="1350" dirty="0"/>
          </a:p>
        </p:txBody>
      </p:sp>
      <p:sp>
        <p:nvSpPr>
          <p:cNvPr id="27" name="Text 19"/>
          <p:cNvSpPr/>
          <p:nvPr/>
        </p:nvSpPr>
        <p:spPr>
          <a:xfrm>
            <a:off x="4714875" y="4768453"/>
            <a:ext cx="97660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challengers.</a:t>
            </a:r>
            <a:endParaRPr lang="en-US" sz="1350" dirty="0"/>
          </a:p>
        </p:txBody>
      </p:sp>
      <p:grpSp>
        <p:nvGrpSpPr>
          <p:cNvPr id="28"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29" name="Shape 14"/>
            <p:cNvSpPr/>
            <p:nvPr/>
          </p:nvSpPr>
          <p:spPr>
            <a:xfrm>
              <a:off x="6355404" y="2284318"/>
              <a:ext cx="719847" cy="366014"/>
            </a:xfrm>
            <a:prstGeom prst="rect">
              <a:avLst/>
            </a:prstGeom>
            <a:solidFill>
              <a:srgbClr val="FFFFFF"/>
            </a:solidFill>
            <a:ln/>
          </p:spPr>
        </p:sp>
        <p:pic>
          <p:nvPicPr>
            <p:cNvPr id="30" name="Image 7" descr="preencoded.png"/>
            <p:cNvPicPr>
              <a:picLocks noChangeAspect="1"/>
            </p:cNvPicPr>
            <p:nvPr/>
          </p:nvPicPr>
          <p:blipFill>
            <a:blip r:embed="rId6"/>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Our AI &amp; Automation Strategy</a:t>
            </a:r>
            <a:endParaRPr lang="en-US" sz="2700" dirty="0"/>
          </a:p>
        </p:txBody>
      </p:sp>
      <p:sp>
        <p:nvSpPr>
          <p:cNvPr id="4" name="Text 1"/>
          <p:cNvSpPr/>
          <p:nvPr/>
        </p:nvSpPr>
        <p:spPr>
          <a:xfrm>
            <a:off x="428625" y="1096566"/>
            <a:ext cx="315178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Our comprehensive strategy leverages </a:t>
            </a:r>
            <a:endParaRPr lang="en-US" sz="1350" dirty="0"/>
          </a:p>
        </p:txBody>
      </p:sp>
      <p:sp>
        <p:nvSpPr>
          <p:cNvPr id="5" name="Text 2"/>
          <p:cNvSpPr/>
          <p:nvPr/>
        </p:nvSpPr>
        <p:spPr>
          <a:xfrm>
            <a:off x="3580414" y="1096566"/>
            <a:ext cx="639533"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cutting-</a:t>
            </a:r>
            <a:endParaRPr lang="en-US" sz="1350" dirty="0"/>
          </a:p>
        </p:txBody>
      </p:sp>
      <p:sp>
        <p:nvSpPr>
          <p:cNvPr id="6" name="Text 3"/>
          <p:cNvSpPr/>
          <p:nvPr/>
        </p:nvSpPr>
        <p:spPr>
          <a:xfrm>
            <a:off x="428625" y="1353741"/>
            <a:ext cx="1990372"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edge AI and automation</a:t>
            </a:r>
            <a:endParaRPr lang="en-US" sz="1350" dirty="0"/>
          </a:p>
        </p:txBody>
      </p:sp>
      <p:sp>
        <p:nvSpPr>
          <p:cNvPr id="7" name="Text 4"/>
          <p:cNvSpPr/>
          <p:nvPr/>
        </p:nvSpPr>
        <p:spPr>
          <a:xfrm>
            <a:off x="2418997" y="1353741"/>
            <a:ext cx="1544445"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to transform Itaú's </a:t>
            </a:r>
            <a:endParaRPr lang="en-US" sz="1350" dirty="0"/>
          </a:p>
        </p:txBody>
      </p:sp>
      <p:sp>
        <p:nvSpPr>
          <p:cNvPr id="8" name="Text 5"/>
          <p:cNvSpPr/>
          <p:nvPr/>
        </p:nvSpPr>
        <p:spPr>
          <a:xfrm>
            <a:off x="428625" y="1610916"/>
            <a:ext cx="386742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product and service offerings for both retail and </a:t>
            </a:r>
            <a:endParaRPr lang="en-US" sz="1350" dirty="0"/>
          </a:p>
        </p:txBody>
      </p:sp>
      <p:sp>
        <p:nvSpPr>
          <p:cNvPr id="9" name="Text 6"/>
          <p:cNvSpPr/>
          <p:nvPr/>
        </p:nvSpPr>
        <p:spPr>
          <a:xfrm>
            <a:off x="428625" y="1868091"/>
            <a:ext cx="139612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corporate clients.</a:t>
            </a:r>
            <a:endParaRPr lang="en-US" sz="1350" dirty="0"/>
          </a:p>
        </p:txBody>
      </p:sp>
      <p:sp>
        <p:nvSpPr>
          <p:cNvPr id="10" name="Shape 7"/>
          <p:cNvSpPr/>
          <p:nvPr/>
        </p:nvSpPr>
        <p:spPr>
          <a:xfrm>
            <a:off x="428625" y="2403725"/>
            <a:ext cx="357188" cy="357188"/>
          </a:xfrm>
          <a:prstGeom prst="ellipse">
            <a:avLst/>
          </a:prstGeom>
          <a:solidFill>
            <a:srgbClr val="003087"/>
          </a:solidFill>
          <a:ln/>
        </p:spPr>
      </p:sp>
      <p:pic>
        <p:nvPicPr>
          <p:cNvPr id="11" name="Image 1" descr="preencoded.png"/>
          <p:cNvPicPr>
            <a:picLocks noChangeAspect="1"/>
          </p:cNvPicPr>
          <p:nvPr/>
        </p:nvPicPr>
        <p:blipFill>
          <a:blip r:embed="rId3"/>
          <a:stretch>
            <a:fillRect/>
          </a:stretch>
        </p:blipFill>
        <p:spPr>
          <a:xfrm>
            <a:off x="500063" y="2496594"/>
            <a:ext cx="214313" cy="171450"/>
          </a:xfrm>
          <a:prstGeom prst="rect">
            <a:avLst/>
          </a:prstGeom>
        </p:spPr>
      </p:pic>
      <p:sp>
        <p:nvSpPr>
          <p:cNvPr id="12" name="Text 8"/>
          <p:cNvSpPr/>
          <p:nvPr/>
        </p:nvSpPr>
        <p:spPr>
          <a:xfrm>
            <a:off x="928688" y="2403725"/>
            <a:ext cx="3500438"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Intelligent Offer Engine</a:t>
            </a:r>
            <a:endParaRPr lang="en-US" sz="1350" dirty="0"/>
          </a:p>
        </p:txBody>
      </p:sp>
      <p:sp>
        <p:nvSpPr>
          <p:cNvPr id="13" name="Text 9"/>
          <p:cNvSpPr/>
          <p:nvPr/>
        </p:nvSpPr>
        <p:spPr>
          <a:xfrm>
            <a:off x="928688" y="2550319"/>
            <a:ext cx="3500438" cy="642938"/>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ML-powered personalized product recommendations based on client behavior and needs</a:t>
            </a:r>
            <a:endParaRPr lang="en-US" sz="1046" dirty="0"/>
          </a:p>
        </p:txBody>
      </p:sp>
      <p:sp>
        <p:nvSpPr>
          <p:cNvPr id="14" name="Shape 10"/>
          <p:cNvSpPr/>
          <p:nvPr/>
        </p:nvSpPr>
        <p:spPr>
          <a:xfrm>
            <a:off x="428625" y="3401966"/>
            <a:ext cx="357188" cy="357188"/>
          </a:xfrm>
          <a:prstGeom prst="ellipse">
            <a:avLst/>
          </a:prstGeom>
          <a:solidFill>
            <a:srgbClr val="003087"/>
          </a:solidFill>
          <a:ln/>
        </p:spPr>
      </p:sp>
      <p:pic>
        <p:nvPicPr>
          <p:cNvPr id="15" name="Image 2" descr="preencoded.png"/>
          <p:cNvPicPr>
            <a:picLocks noChangeAspect="1"/>
          </p:cNvPicPr>
          <p:nvPr/>
        </p:nvPicPr>
        <p:blipFill>
          <a:blip r:embed="rId4"/>
          <a:stretch>
            <a:fillRect/>
          </a:stretch>
        </p:blipFill>
        <p:spPr>
          <a:xfrm>
            <a:off x="500063" y="3494835"/>
            <a:ext cx="214313" cy="171450"/>
          </a:xfrm>
          <a:prstGeom prst="rect">
            <a:avLst/>
          </a:prstGeom>
        </p:spPr>
      </p:pic>
      <p:sp>
        <p:nvSpPr>
          <p:cNvPr id="16" name="Text 11"/>
          <p:cNvSpPr/>
          <p:nvPr/>
        </p:nvSpPr>
        <p:spPr>
          <a:xfrm>
            <a:off x="928688" y="3401966"/>
            <a:ext cx="3500438"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Process Automation</a:t>
            </a:r>
            <a:endParaRPr lang="en-US" sz="1350" dirty="0"/>
          </a:p>
        </p:txBody>
      </p:sp>
      <p:sp>
        <p:nvSpPr>
          <p:cNvPr id="17" name="Text 12"/>
          <p:cNvSpPr/>
          <p:nvPr/>
        </p:nvSpPr>
        <p:spPr>
          <a:xfrm>
            <a:off x="928688" y="3629025"/>
            <a:ext cx="3500438"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RPA and workflow automation to streamline operations and reduce manual intervention</a:t>
            </a:r>
            <a:endParaRPr lang="en-US" sz="1046" dirty="0"/>
          </a:p>
        </p:txBody>
      </p:sp>
      <p:sp>
        <p:nvSpPr>
          <p:cNvPr id="18" name="Shape 13"/>
          <p:cNvSpPr/>
          <p:nvPr/>
        </p:nvSpPr>
        <p:spPr>
          <a:xfrm>
            <a:off x="428625" y="4280990"/>
            <a:ext cx="357188" cy="357188"/>
          </a:xfrm>
          <a:prstGeom prst="ellipse">
            <a:avLst/>
          </a:prstGeom>
          <a:solidFill>
            <a:srgbClr val="003087"/>
          </a:solidFill>
          <a:ln/>
        </p:spPr>
      </p:sp>
      <p:pic>
        <p:nvPicPr>
          <p:cNvPr id="19" name="Image 3" descr="preencoded.png"/>
          <p:cNvPicPr>
            <a:picLocks noChangeAspect="1"/>
          </p:cNvPicPr>
          <p:nvPr/>
        </p:nvPicPr>
        <p:blipFill>
          <a:blip r:embed="rId5"/>
          <a:stretch>
            <a:fillRect/>
          </a:stretch>
        </p:blipFill>
        <p:spPr>
          <a:xfrm>
            <a:off x="521494" y="4373859"/>
            <a:ext cx="171450" cy="171450"/>
          </a:xfrm>
          <a:prstGeom prst="rect">
            <a:avLst/>
          </a:prstGeom>
        </p:spPr>
      </p:pic>
      <p:sp>
        <p:nvSpPr>
          <p:cNvPr id="20" name="Text 14"/>
          <p:cNvSpPr/>
          <p:nvPr/>
        </p:nvSpPr>
        <p:spPr>
          <a:xfrm>
            <a:off x="928688" y="4280990"/>
            <a:ext cx="3500438"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Advanced Analytics</a:t>
            </a:r>
            <a:endParaRPr lang="en-US" sz="1350" dirty="0"/>
          </a:p>
        </p:txBody>
      </p:sp>
      <p:sp>
        <p:nvSpPr>
          <p:cNvPr id="21" name="Text 15"/>
          <p:cNvSpPr/>
          <p:nvPr/>
        </p:nvSpPr>
        <p:spPr>
          <a:xfrm>
            <a:off x="928688" y="4493419"/>
            <a:ext cx="3500438"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Real-time data analytics for risk assessment and decision-making</a:t>
            </a:r>
            <a:endParaRPr lang="en-US" sz="1046" dirty="0"/>
          </a:p>
        </p:txBody>
      </p:sp>
      <p:pic>
        <p:nvPicPr>
          <p:cNvPr id="22" name="Image 4" descr="preencoded.png"/>
          <p:cNvPicPr>
            <a:picLocks noChangeAspect="1"/>
          </p:cNvPicPr>
          <p:nvPr/>
        </p:nvPicPr>
        <p:blipFill>
          <a:blip r:embed="rId6"/>
          <a:stretch>
            <a:fillRect/>
          </a:stretch>
        </p:blipFill>
        <p:spPr>
          <a:xfrm>
            <a:off x="4714875" y="1239441"/>
            <a:ext cx="3571875" cy="2500313"/>
          </a:xfrm>
          <a:prstGeom prst="rect">
            <a:avLst/>
          </a:prstGeom>
        </p:spPr>
      </p:pic>
      <p:sp>
        <p:nvSpPr>
          <p:cNvPr id="23" name="Text 16"/>
          <p:cNvSpPr/>
          <p:nvPr/>
        </p:nvSpPr>
        <p:spPr>
          <a:xfrm>
            <a:off x="4714875" y="3893344"/>
            <a:ext cx="2537985"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This transformation will enable </a:t>
            </a:r>
            <a:endParaRPr lang="en-US" sz="1350" dirty="0"/>
          </a:p>
        </p:txBody>
      </p:sp>
      <p:sp>
        <p:nvSpPr>
          <p:cNvPr id="24" name="Text 17"/>
          <p:cNvSpPr/>
          <p:nvPr/>
        </p:nvSpPr>
        <p:spPr>
          <a:xfrm>
            <a:off x="7110673" y="3901931"/>
            <a:ext cx="1283838"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faster decisions</a:t>
            </a:r>
            <a:endParaRPr lang="en-US" sz="1350" dirty="0"/>
          </a:p>
        </p:txBody>
      </p:sp>
      <p:sp>
        <p:nvSpPr>
          <p:cNvPr id="25" name="Text 18"/>
          <p:cNvSpPr/>
          <p:nvPr/>
        </p:nvSpPr>
        <p:spPr>
          <a:xfrm>
            <a:off x="8412343" y="3893344"/>
            <a:ext cx="4596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a:t>
            </a:r>
            <a:endParaRPr lang="en-US" sz="1350" dirty="0"/>
          </a:p>
        </p:txBody>
      </p:sp>
      <p:sp>
        <p:nvSpPr>
          <p:cNvPr id="26" name="Text 19"/>
          <p:cNvSpPr/>
          <p:nvPr/>
        </p:nvSpPr>
        <p:spPr>
          <a:xfrm>
            <a:off x="4714875" y="4150519"/>
            <a:ext cx="2077464"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personalized experiences</a:t>
            </a:r>
            <a:endParaRPr lang="en-US" sz="1350" dirty="0"/>
          </a:p>
        </p:txBody>
      </p:sp>
      <p:sp>
        <p:nvSpPr>
          <p:cNvPr id="27" name="Text 20"/>
          <p:cNvSpPr/>
          <p:nvPr/>
        </p:nvSpPr>
        <p:spPr>
          <a:xfrm>
            <a:off x="6792339" y="4150519"/>
            <a:ext cx="44268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and </a:t>
            </a:r>
            <a:endParaRPr lang="en-US" sz="1350" dirty="0"/>
          </a:p>
        </p:txBody>
      </p:sp>
      <p:sp>
        <p:nvSpPr>
          <p:cNvPr id="28" name="Text 21"/>
          <p:cNvSpPr/>
          <p:nvPr/>
        </p:nvSpPr>
        <p:spPr>
          <a:xfrm>
            <a:off x="7235028" y="4150519"/>
            <a:ext cx="1433494"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optimized pricing</a:t>
            </a:r>
            <a:endParaRPr lang="en-US" sz="1350" dirty="0"/>
          </a:p>
        </p:txBody>
      </p:sp>
      <p:sp>
        <p:nvSpPr>
          <p:cNvPr id="29" name="Text 22"/>
          <p:cNvSpPr/>
          <p:nvPr/>
        </p:nvSpPr>
        <p:spPr>
          <a:xfrm>
            <a:off x="4714875" y="4407694"/>
            <a:ext cx="345489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while maintaining Itaú's high standards for </a:t>
            </a:r>
            <a:endParaRPr lang="en-US" sz="1350" dirty="0"/>
          </a:p>
        </p:txBody>
      </p:sp>
      <p:sp>
        <p:nvSpPr>
          <p:cNvPr id="30" name="Text 23"/>
          <p:cNvSpPr/>
          <p:nvPr/>
        </p:nvSpPr>
        <p:spPr>
          <a:xfrm>
            <a:off x="4714875" y="4664869"/>
            <a:ext cx="199550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security and compliance.</a:t>
            </a:r>
            <a:endParaRPr lang="en-US" sz="1350" dirty="0"/>
          </a:p>
        </p:txBody>
      </p:sp>
      <p:grpSp>
        <p:nvGrpSpPr>
          <p:cNvPr id="31"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32" name="Shape 14"/>
            <p:cNvSpPr/>
            <p:nvPr/>
          </p:nvSpPr>
          <p:spPr>
            <a:xfrm>
              <a:off x="6355404" y="2284318"/>
              <a:ext cx="719847" cy="366014"/>
            </a:xfrm>
            <a:prstGeom prst="rect">
              <a:avLst/>
            </a:prstGeom>
            <a:solidFill>
              <a:srgbClr val="FFFFFF"/>
            </a:solidFill>
            <a:ln/>
          </p:spPr>
        </p:sp>
        <p:pic>
          <p:nvPicPr>
            <p:cNvPr id="33" name="Image 7" descr="preencoded.png"/>
            <p:cNvPicPr>
              <a:picLocks noChangeAspect="1"/>
            </p:cNvPicPr>
            <p:nvPr/>
          </p:nvPicPr>
          <p:blipFill>
            <a:blip r:embed="rId7"/>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Technical Architecture &amp; Implementation</a:t>
            </a:r>
            <a:endParaRPr lang="en-US" sz="2700" dirty="0"/>
          </a:p>
        </p:txBody>
      </p:sp>
      <p:sp>
        <p:nvSpPr>
          <p:cNvPr id="4" name="Text 1"/>
          <p:cNvSpPr/>
          <p:nvPr/>
        </p:nvSpPr>
        <p:spPr>
          <a:xfrm>
            <a:off x="428625" y="1096566"/>
            <a:ext cx="332407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Our technical architecture is designed for </a:t>
            </a:r>
            <a:endParaRPr lang="en-US" sz="1350" dirty="0"/>
          </a:p>
        </p:txBody>
      </p:sp>
      <p:sp>
        <p:nvSpPr>
          <p:cNvPr id="5" name="Text 2"/>
          <p:cNvSpPr/>
          <p:nvPr/>
        </p:nvSpPr>
        <p:spPr>
          <a:xfrm>
            <a:off x="428625" y="1353741"/>
            <a:ext cx="812685"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scalability</a:t>
            </a:r>
            <a:endParaRPr lang="en-US" sz="1350" dirty="0"/>
          </a:p>
        </p:txBody>
      </p:sp>
      <p:sp>
        <p:nvSpPr>
          <p:cNvPr id="6" name="Text 3"/>
          <p:cNvSpPr/>
          <p:nvPr/>
        </p:nvSpPr>
        <p:spPr>
          <a:xfrm>
            <a:off x="1241310" y="1353741"/>
            <a:ext cx="90553"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a:t>
            </a:r>
            <a:endParaRPr lang="en-US" sz="1350" dirty="0"/>
          </a:p>
        </p:txBody>
      </p:sp>
      <p:sp>
        <p:nvSpPr>
          <p:cNvPr id="7" name="Text 4"/>
          <p:cNvSpPr/>
          <p:nvPr/>
        </p:nvSpPr>
        <p:spPr>
          <a:xfrm>
            <a:off x="1331863" y="1353741"/>
            <a:ext cx="648602"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security</a:t>
            </a:r>
            <a:endParaRPr lang="en-US" sz="1350" dirty="0"/>
          </a:p>
        </p:txBody>
      </p:sp>
      <p:sp>
        <p:nvSpPr>
          <p:cNvPr id="8" name="Text 5"/>
          <p:cNvSpPr/>
          <p:nvPr/>
        </p:nvSpPr>
        <p:spPr>
          <a:xfrm>
            <a:off x="1980465" y="1353741"/>
            <a:ext cx="44268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and </a:t>
            </a:r>
            <a:endParaRPr lang="en-US" sz="1350" dirty="0"/>
          </a:p>
        </p:txBody>
      </p:sp>
      <p:sp>
        <p:nvSpPr>
          <p:cNvPr id="9" name="Text 6"/>
          <p:cNvSpPr/>
          <p:nvPr/>
        </p:nvSpPr>
        <p:spPr>
          <a:xfrm>
            <a:off x="2423154" y="1353741"/>
            <a:ext cx="917274"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integration</a:t>
            </a:r>
            <a:endParaRPr lang="en-US" sz="1350" dirty="0"/>
          </a:p>
        </p:txBody>
      </p:sp>
      <p:sp>
        <p:nvSpPr>
          <p:cNvPr id="10" name="Text 7"/>
          <p:cNvSpPr/>
          <p:nvPr/>
        </p:nvSpPr>
        <p:spPr>
          <a:xfrm>
            <a:off x="3340429" y="1353741"/>
            <a:ext cx="873714"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with Itaú's </a:t>
            </a:r>
            <a:endParaRPr lang="en-US" sz="1350" dirty="0"/>
          </a:p>
        </p:txBody>
      </p:sp>
      <p:sp>
        <p:nvSpPr>
          <p:cNvPr id="11" name="Text 8"/>
          <p:cNvSpPr/>
          <p:nvPr/>
        </p:nvSpPr>
        <p:spPr>
          <a:xfrm>
            <a:off x="428625" y="1610916"/>
            <a:ext cx="137109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existing systems.</a:t>
            </a:r>
            <a:endParaRPr lang="en-US" sz="1350" dirty="0"/>
          </a:p>
        </p:txBody>
      </p:sp>
      <p:pic>
        <p:nvPicPr>
          <p:cNvPr id="12" name="Image 1" descr="preencoded.png"/>
          <p:cNvPicPr>
            <a:picLocks noChangeAspect="1"/>
          </p:cNvPicPr>
          <p:nvPr/>
        </p:nvPicPr>
        <p:blipFill>
          <a:blip r:embed="rId3"/>
          <a:stretch>
            <a:fillRect/>
          </a:stretch>
        </p:blipFill>
        <p:spPr>
          <a:xfrm>
            <a:off x="428625" y="2046684"/>
            <a:ext cx="142875" cy="142875"/>
          </a:xfrm>
          <a:prstGeom prst="rect">
            <a:avLst/>
          </a:prstGeom>
        </p:spPr>
      </p:pic>
      <p:sp>
        <p:nvSpPr>
          <p:cNvPr id="13" name="Text 9"/>
          <p:cNvSpPr/>
          <p:nvPr/>
        </p:nvSpPr>
        <p:spPr>
          <a:xfrm>
            <a:off x="642938" y="2000250"/>
            <a:ext cx="1708361"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AI &amp; Machine Learning</a:t>
            </a:r>
            <a:endParaRPr lang="en-US" sz="1238" dirty="0"/>
          </a:p>
        </p:txBody>
      </p:sp>
      <p:sp>
        <p:nvSpPr>
          <p:cNvPr id="14" name="Shape 10"/>
          <p:cNvSpPr/>
          <p:nvPr/>
        </p:nvSpPr>
        <p:spPr>
          <a:xfrm>
            <a:off x="428625" y="2307431"/>
            <a:ext cx="897517" cy="307181"/>
          </a:xfrm>
          <a:prstGeom prst="roundRect">
            <a:avLst/>
          </a:prstGeom>
          <a:solidFill>
            <a:srgbClr val="F8F9FA"/>
          </a:solidFill>
          <a:ln/>
        </p:spPr>
      </p:sp>
      <p:sp>
        <p:nvSpPr>
          <p:cNvPr id="15" name="Text 11"/>
          <p:cNvSpPr/>
          <p:nvPr/>
        </p:nvSpPr>
        <p:spPr>
          <a:xfrm>
            <a:off x="428625" y="2307431"/>
            <a:ext cx="897517"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TensorFlow</a:t>
            </a:r>
            <a:endParaRPr lang="en-US" sz="942" dirty="0"/>
          </a:p>
        </p:txBody>
      </p:sp>
      <p:sp>
        <p:nvSpPr>
          <p:cNvPr id="16" name="Shape 12"/>
          <p:cNvSpPr/>
          <p:nvPr/>
        </p:nvSpPr>
        <p:spPr>
          <a:xfrm>
            <a:off x="1397580" y="2307431"/>
            <a:ext cx="689707" cy="307181"/>
          </a:xfrm>
          <a:prstGeom prst="roundRect">
            <a:avLst/>
          </a:prstGeom>
          <a:solidFill>
            <a:srgbClr val="F8F9FA"/>
          </a:solidFill>
          <a:ln/>
        </p:spPr>
      </p:sp>
      <p:sp>
        <p:nvSpPr>
          <p:cNvPr id="17" name="Text 13"/>
          <p:cNvSpPr/>
          <p:nvPr/>
        </p:nvSpPr>
        <p:spPr>
          <a:xfrm>
            <a:off x="1397580" y="2307431"/>
            <a:ext cx="761144" cy="282450"/>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PyTorch</a:t>
            </a:r>
            <a:endParaRPr lang="en-US" sz="942" dirty="0"/>
          </a:p>
        </p:txBody>
      </p:sp>
      <p:sp>
        <p:nvSpPr>
          <p:cNvPr id="18" name="Shape 14"/>
          <p:cNvSpPr/>
          <p:nvPr/>
        </p:nvSpPr>
        <p:spPr>
          <a:xfrm>
            <a:off x="2158724" y="2307431"/>
            <a:ext cx="776911" cy="307181"/>
          </a:xfrm>
          <a:prstGeom prst="roundRect">
            <a:avLst/>
          </a:prstGeom>
          <a:solidFill>
            <a:srgbClr val="F8F9FA"/>
          </a:solidFill>
          <a:ln/>
        </p:spPr>
      </p:sp>
      <p:sp>
        <p:nvSpPr>
          <p:cNvPr id="19" name="Text 15"/>
          <p:cNvSpPr/>
          <p:nvPr/>
        </p:nvSpPr>
        <p:spPr>
          <a:xfrm>
            <a:off x="2158724" y="2307431"/>
            <a:ext cx="776911"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Azure ML</a:t>
            </a:r>
            <a:endParaRPr lang="en-US" sz="942" dirty="0"/>
          </a:p>
        </p:txBody>
      </p:sp>
      <p:sp>
        <p:nvSpPr>
          <p:cNvPr id="20" name="Shape 16"/>
          <p:cNvSpPr/>
          <p:nvPr/>
        </p:nvSpPr>
        <p:spPr>
          <a:xfrm>
            <a:off x="3007072" y="2307431"/>
            <a:ext cx="1192364" cy="307181"/>
          </a:xfrm>
          <a:prstGeom prst="roundRect">
            <a:avLst/>
          </a:prstGeom>
          <a:solidFill>
            <a:srgbClr val="F8F9FA"/>
          </a:solidFill>
          <a:ln/>
        </p:spPr>
      </p:sp>
      <p:sp>
        <p:nvSpPr>
          <p:cNvPr id="21" name="Text 17"/>
          <p:cNvSpPr/>
          <p:nvPr/>
        </p:nvSpPr>
        <p:spPr>
          <a:xfrm>
            <a:off x="3007072" y="2307431"/>
            <a:ext cx="1192364"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AWS SageMaker</a:t>
            </a:r>
            <a:endParaRPr lang="en-US" sz="942" dirty="0"/>
          </a:p>
        </p:txBody>
      </p:sp>
      <p:pic>
        <p:nvPicPr>
          <p:cNvPr id="22" name="Image 2" descr="preencoded.png"/>
          <p:cNvPicPr>
            <a:picLocks noChangeAspect="1"/>
          </p:cNvPicPr>
          <p:nvPr/>
        </p:nvPicPr>
        <p:blipFill>
          <a:blip r:embed="rId4"/>
          <a:stretch>
            <a:fillRect/>
          </a:stretch>
        </p:blipFill>
        <p:spPr>
          <a:xfrm>
            <a:off x="428625" y="2768203"/>
            <a:ext cx="125016" cy="142875"/>
          </a:xfrm>
          <a:prstGeom prst="rect">
            <a:avLst/>
          </a:prstGeom>
        </p:spPr>
      </p:pic>
      <p:sp>
        <p:nvSpPr>
          <p:cNvPr id="23" name="Text 18"/>
          <p:cNvSpPr/>
          <p:nvPr/>
        </p:nvSpPr>
        <p:spPr>
          <a:xfrm>
            <a:off x="625078" y="2721769"/>
            <a:ext cx="1210475"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Data Processing</a:t>
            </a:r>
            <a:endParaRPr lang="en-US" sz="1238" dirty="0"/>
          </a:p>
        </p:txBody>
      </p:sp>
      <p:sp>
        <p:nvSpPr>
          <p:cNvPr id="24" name="Shape 19"/>
          <p:cNvSpPr/>
          <p:nvPr/>
        </p:nvSpPr>
        <p:spPr>
          <a:xfrm>
            <a:off x="428625" y="3028950"/>
            <a:ext cx="1038439" cy="307181"/>
          </a:xfrm>
          <a:prstGeom prst="roundRect">
            <a:avLst/>
          </a:prstGeom>
          <a:solidFill>
            <a:srgbClr val="F8F9FA"/>
          </a:solidFill>
          <a:ln/>
        </p:spPr>
      </p:sp>
      <p:sp>
        <p:nvSpPr>
          <p:cNvPr id="25" name="Text 20"/>
          <p:cNvSpPr/>
          <p:nvPr/>
        </p:nvSpPr>
        <p:spPr>
          <a:xfrm>
            <a:off x="428625" y="3028950"/>
            <a:ext cx="1038439"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Apache Spark</a:t>
            </a:r>
            <a:endParaRPr lang="en-US" sz="942" dirty="0"/>
          </a:p>
        </p:txBody>
      </p:sp>
      <p:sp>
        <p:nvSpPr>
          <p:cNvPr id="26" name="Shape 21"/>
          <p:cNvSpPr/>
          <p:nvPr/>
        </p:nvSpPr>
        <p:spPr>
          <a:xfrm>
            <a:off x="1538501" y="3028950"/>
            <a:ext cx="551101" cy="307181"/>
          </a:xfrm>
          <a:prstGeom prst="roundRect">
            <a:avLst/>
          </a:prstGeom>
          <a:solidFill>
            <a:srgbClr val="F8F9FA"/>
          </a:solidFill>
          <a:ln/>
        </p:spPr>
      </p:sp>
      <p:sp>
        <p:nvSpPr>
          <p:cNvPr id="27" name="Text 22"/>
          <p:cNvSpPr/>
          <p:nvPr/>
        </p:nvSpPr>
        <p:spPr>
          <a:xfrm>
            <a:off x="1467065" y="3028950"/>
            <a:ext cx="622538" cy="282450"/>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Kafka</a:t>
            </a:r>
            <a:endParaRPr lang="en-US" sz="942" dirty="0"/>
          </a:p>
        </p:txBody>
      </p:sp>
      <p:sp>
        <p:nvSpPr>
          <p:cNvPr id="28" name="Shape 23"/>
          <p:cNvSpPr/>
          <p:nvPr/>
        </p:nvSpPr>
        <p:spPr>
          <a:xfrm>
            <a:off x="2161040" y="3028950"/>
            <a:ext cx="831410" cy="307181"/>
          </a:xfrm>
          <a:prstGeom prst="roundRect">
            <a:avLst/>
          </a:prstGeom>
          <a:solidFill>
            <a:srgbClr val="F8F9FA"/>
          </a:solidFill>
          <a:ln/>
        </p:spPr>
      </p:sp>
      <p:sp>
        <p:nvSpPr>
          <p:cNvPr id="29" name="Text 24"/>
          <p:cNvSpPr/>
          <p:nvPr/>
        </p:nvSpPr>
        <p:spPr>
          <a:xfrm>
            <a:off x="2161040" y="3028950"/>
            <a:ext cx="831410"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Snowflake</a:t>
            </a:r>
            <a:endParaRPr lang="en-US" sz="942" dirty="0"/>
          </a:p>
        </p:txBody>
      </p:sp>
      <p:sp>
        <p:nvSpPr>
          <p:cNvPr id="30" name="Shape 25"/>
          <p:cNvSpPr/>
          <p:nvPr/>
        </p:nvSpPr>
        <p:spPr>
          <a:xfrm>
            <a:off x="3063887" y="3028950"/>
            <a:ext cx="822536" cy="307181"/>
          </a:xfrm>
          <a:prstGeom prst="roundRect">
            <a:avLst/>
          </a:prstGeom>
          <a:solidFill>
            <a:srgbClr val="F8F9FA"/>
          </a:solidFill>
          <a:ln/>
        </p:spPr>
      </p:sp>
      <p:sp>
        <p:nvSpPr>
          <p:cNvPr id="31" name="Text 26"/>
          <p:cNvSpPr/>
          <p:nvPr/>
        </p:nvSpPr>
        <p:spPr>
          <a:xfrm>
            <a:off x="3063887" y="3028950"/>
            <a:ext cx="822536"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MongoDB</a:t>
            </a:r>
            <a:endParaRPr lang="en-US" sz="942" dirty="0"/>
          </a:p>
        </p:txBody>
      </p:sp>
      <p:pic>
        <p:nvPicPr>
          <p:cNvPr id="32" name="Image 3" descr="preencoded.png"/>
          <p:cNvPicPr>
            <a:picLocks noChangeAspect="1"/>
          </p:cNvPicPr>
          <p:nvPr/>
        </p:nvPicPr>
        <p:blipFill>
          <a:blip r:embed="rId5"/>
          <a:stretch>
            <a:fillRect/>
          </a:stretch>
        </p:blipFill>
        <p:spPr>
          <a:xfrm>
            <a:off x="428625" y="3489722"/>
            <a:ext cx="142875" cy="142875"/>
          </a:xfrm>
          <a:prstGeom prst="rect">
            <a:avLst/>
          </a:prstGeom>
        </p:spPr>
      </p:pic>
      <p:sp>
        <p:nvSpPr>
          <p:cNvPr id="33" name="Text 27"/>
          <p:cNvSpPr/>
          <p:nvPr/>
        </p:nvSpPr>
        <p:spPr>
          <a:xfrm>
            <a:off x="642938" y="3443288"/>
            <a:ext cx="1685897"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Security &amp; Compliance</a:t>
            </a:r>
            <a:endParaRPr lang="en-US" sz="1238" dirty="0"/>
          </a:p>
        </p:txBody>
      </p:sp>
      <p:sp>
        <p:nvSpPr>
          <p:cNvPr id="34" name="Shape 28"/>
          <p:cNvSpPr/>
          <p:nvPr/>
        </p:nvSpPr>
        <p:spPr>
          <a:xfrm>
            <a:off x="428625" y="3750469"/>
            <a:ext cx="520098" cy="307181"/>
          </a:xfrm>
          <a:prstGeom prst="roundRect">
            <a:avLst/>
          </a:prstGeom>
          <a:solidFill>
            <a:srgbClr val="F8F9FA"/>
          </a:solidFill>
          <a:ln/>
        </p:spPr>
      </p:sp>
      <p:sp>
        <p:nvSpPr>
          <p:cNvPr id="35" name="Text 29"/>
          <p:cNvSpPr/>
          <p:nvPr/>
        </p:nvSpPr>
        <p:spPr>
          <a:xfrm>
            <a:off x="428625" y="3750469"/>
            <a:ext cx="591536" cy="282450"/>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Vault</a:t>
            </a:r>
            <a:endParaRPr lang="en-US" sz="942" dirty="0"/>
          </a:p>
        </p:txBody>
      </p:sp>
      <p:sp>
        <p:nvSpPr>
          <p:cNvPr id="36" name="Shape 30"/>
          <p:cNvSpPr/>
          <p:nvPr/>
        </p:nvSpPr>
        <p:spPr>
          <a:xfrm>
            <a:off x="1020161" y="3750469"/>
            <a:ext cx="814694" cy="307181"/>
          </a:xfrm>
          <a:prstGeom prst="roundRect">
            <a:avLst/>
          </a:prstGeom>
          <a:solidFill>
            <a:srgbClr val="F8F9FA"/>
          </a:solidFill>
          <a:ln/>
        </p:spPr>
      </p:sp>
      <p:sp>
        <p:nvSpPr>
          <p:cNvPr id="37" name="Text 31"/>
          <p:cNvSpPr/>
          <p:nvPr/>
        </p:nvSpPr>
        <p:spPr>
          <a:xfrm>
            <a:off x="1020161" y="3750469"/>
            <a:ext cx="814694"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OAuth 2.0</a:t>
            </a:r>
            <a:endParaRPr lang="en-US" sz="942" dirty="0"/>
          </a:p>
        </p:txBody>
      </p:sp>
      <p:sp>
        <p:nvSpPr>
          <p:cNvPr id="38" name="Shape 32"/>
          <p:cNvSpPr/>
          <p:nvPr/>
        </p:nvSpPr>
        <p:spPr>
          <a:xfrm>
            <a:off x="1906293" y="3750469"/>
            <a:ext cx="1288414" cy="307181"/>
          </a:xfrm>
          <a:prstGeom prst="roundRect">
            <a:avLst/>
          </a:prstGeom>
          <a:solidFill>
            <a:srgbClr val="F8F9FA"/>
          </a:solidFill>
          <a:ln/>
        </p:spPr>
      </p:sp>
      <p:sp>
        <p:nvSpPr>
          <p:cNvPr id="39" name="Text 33"/>
          <p:cNvSpPr/>
          <p:nvPr/>
        </p:nvSpPr>
        <p:spPr>
          <a:xfrm>
            <a:off x="1906293" y="3750469"/>
            <a:ext cx="1288414"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LGPD Compliance</a:t>
            </a:r>
            <a:endParaRPr lang="en-US" sz="942" dirty="0"/>
          </a:p>
        </p:txBody>
      </p:sp>
      <p:sp>
        <p:nvSpPr>
          <p:cNvPr id="40" name="Shape 34"/>
          <p:cNvSpPr/>
          <p:nvPr/>
        </p:nvSpPr>
        <p:spPr>
          <a:xfrm>
            <a:off x="3266145" y="3750469"/>
            <a:ext cx="861631" cy="307181"/>
          </a:xfrm>
          <a:prstGeom prst="roundRect">
            <a:avLst/>
          </a:prstGeom>
          <a:solidFill>
            <a:srgbClr val="F8F9FA"/>
          </a:solidFill>
          <a:ln/>
        </p:spPr>
      </p:sp>
      <p:sp>
        <p:nvSpPr>
          <p:cNvPr id="41" name="Text 35"/>
          <p:cNvSpPr/>
          <p:nvPr/>
        </p:nvSpPr>
        <p:spPr>
          <a:xfrm>
            <a:off x="3266145" y="3750469"/>
            <a:ext cx="861631" cy="307181"/>
          </a:xfrm>
          <a:prstGeom prst="rect">
            <a:avLst/>
          </a:prstGeom>
          <a:noFill/>
          <a:ln/>
        </p:spPr>
        <p:txBody>
          <a:bodyPr wrap="square" lIns="127508" tIns="68072" rIns="127508" bIns="68072"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Encryption</a:t>
            </a:r>
            <a:endParaRPr lang="en-US" sz="942" dirty="0"/>
          </a:p>
        </p:txBody>
      </p:sp>
      <p:sp>
        <p:nvSpPr>
          <p:cNvPr id="43" name="Text 36"/>
          <p:cNvSpPr/>
          <p:nvPr/>
        </p:nvSpPr>
        <p:spPr>
          <a:xfrm>
            <a:off x="4714875" y="3739753"/>
            <a:ext cx="2099928"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Implementation follows a </a:t>
            </a:r>
            <a:endParaRPr lang="en-US" sz="1350" dirty="0"/>
          </a:p>
        </p:txBody>
      </p:sp>
      <p:sp>
        <p:nvSpPr>
          <p:cNvPr id="44" name="Text 37"/>
          <p:cNvSpPr/>
          <p:nvPr/>
        </p:nvSpPr>
        <p:spPr>
          <a:xfrm>
            <a:off x="6699509" y="3739753"/>
            <a:ext cx="1419960"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phased approach</a:t>
            </a:r>
            <a:endParaRPr lang="en-US" sz="1350" dirty="0"/>
          </a:p>
        </p:txBody>
      </p:sp>
      <p:sp>
        <p:nvSpPr>
          <p:cNvPr id="45" name="Text 38"/>
          <p:cNvSpPr/>
          <p:nvPr/>
        </p:nvSpPr>
        <p:spPr>
          <a:xfrm>
            <a:off x="8184338" y="3739753"/>
            <a:ext cx="39142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with </a:t>
            </a:r>
            <a:endParaRPr lang="en-US" sz="1350" dirty="0"/>
          </a:p>
        </p:txBody>
      </p:sp>
      <p:sp>
        <p:nvSpPr>
          <p:cNvPr id="46" name="Text 39"/>
          <p:cNvSpPr/>
          <p:nvPr/>
        </p:nvSpPr>
        <p:spPr>
          <a:xfrm>
            <a:off x="4714875" y="3996928"/>
            <a:ext cx="3247113"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continuous integration and deployment, </a:t>
            </a:r>
            <a:endParaRPr lang="en-US" sz="1350" dirty="0"/>
          </a:p>
        </p:txBody>
      </p:sp>
      <p:sp>
        <p:nvSpPr>
          <p:cNvPr id="47" name="Text 40"/>
          <p:cNvSpPr/>
          <p:nvPr/>
        </p:nvSpPr>
        <p:spPr>
          <a:xfrm>
            <a:off x="4714875" y="4254103"/>
            <a:ext cx="386089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ensuring minimal disruption to existing services </a:t>
            </a:r>
            <a:endParaRPr lang="en-US" sz="1350" dirty="0"/>
          </a:p>
        </p:txBody>
      </p:sp>
      <p:sp>
        <p:nvSpPr>
          <p:cNvPr id="48" name="Text 41"/>
          <p:cNvSpPr/>
          <p:nvPr/>
        </p:nvSpPr>
        <p:spPr>
          <a:xfrm>
            <a:off x="4714875" y="4511278"/>
            <a:ext cx="2583945"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while enabling rapid innovation.</a:t>
            </a:r>
            <a:endParaRPr lang="en-US" sz="1350" dirty="0"/>
          </a:p>
        </p:txBody>
      </p:sp>
      <p:pic>
        <p:nvPicPr>
          <p:cNvPr id="1026" name="Picture 2"/>
          <p:cNvPicPr>
            <a:picLocks noChangeAspect="1" noChangeArrowheads="1"/>
          </p:cNvPicPr>
          <p:nvPr/>
        </p:nvPicPr>
        <p:blipFill>
          <a:blip r:embed="rId6"/>
          <a:srcRect/>
          <a:stretch>
            <a:fillRect/>
          </a:stretch>
        </p:blipFill>
        <p:spPr bwMode="auto">
          <a:xfrm>
            <a:off x="4542924" y="1096565"/>
            <a:ext cx="4005561" cy="2643187"/>
          </a:xfrm>
          <a:prstGeom prst="rect">
            <a:avLst/>
          </a:prstGeom>
          <a:noFill/>
          <a:ln w="9525">
            <a:noFill/>
            <a:miter lim="800000"/>
            <a:headEnd/>
            <a:tailEnd/>
          </a:ln>
          <a:effectLst/>
        </p:spPr>
      </p:pic>
      <p:sp>
        <p:nvSpPr>
          <p:cNvPr id="50" name="Elipse 49"/>
          <p:cNvSpPr/>
          <p:nvPr/>
        </p:nvSpPr>
        <p:spPr>
          <a:xfrm>
            <a:off x="6510968" y="1952029"/>
            <a:ext cx="189309" cy="1893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1"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52" name="Shape 14"/>
            <p:cNvSpPr/>
            <p:nvPr/>
          </p:nvSpPr>
          <p:spPr>
            <a:xfrm>
              <a:off x="6355404" y="2284318"/>
              <a:ext cx="719847" cy="366014"/>
            </a:xfrm>
            <a:prstGeom prst="rect">
              <a:avLst/>
            </a:prstGeom>
            <a:solidFill>
              <a:srgbClr val="FFFFFF"/>
            </a:solidFill>
            <a:ln/>
          </p:spPr>
        </p:sp>
        <p:pic>
          <p:nvPicPr>
            <p:cNvPr id="53" name="Image 7" descr="preencoded.png"/>
            <p:cNvPicPr>
              <a:picLocks noChangeAspect="1"/>
            </p:cNvPicPr>
            <p:nvPr/>
          </p:nvPicPr>
          <p:blipFill>
            <a:blip r:embed="rId7"/>
            <a:stretch>
              <a:fillRect/>
            </a:stretch>
          </p:blipFill>
          <p:spPr>
            <a:xfrm>
              <a:off x="6143625" y="1782366"/>
              <a:ext cx="1143000" cy="1143000"/>
            </a:xfrm>
            <a:prstGeom prst="rect">
              <a:avLst/>
            </a:prstGeom>
          </p:spPr>
        </p:pic>
      </p:grpSp>
      <p:sp>
        <p:nvSpPr>
          <p:cNvPr id="54" name="CaixaDeTexto 53"/>
          <p:cNvSpPr txBox="1"/>
          <p:nvPr/>
        </p:nvSpPr>
        <p:spPr>
          <a:xfrm>
            <a:off x="5896050" y="1928217"/>
            <a:ext cx="329185" cy="246221"/>
          </a:xfrm>
          <a:prstGeom prst="rect">
            <a:avLst/>
          </a:prstGeom>
          <a:solidFill>
            <a:schemeClr val="bg1"/>
          </a:solidFill>
        </p:spPr>
        <p:txBody>
          <a:bodyPr wrap="square" rtlCol="0">
            <a:spAutoFit/>
          </a:bodyPr>
          <a:lstStyle/>
          <a:p>
            <a:r>
              <a:rPr lang="pt-BR" sz="500" dirty="0" smtClean="0"/>
              <a:t>AWS</a:t>
            </a:r>
          </a:p>
          <a:p>
            <a:r>
              <a:rPr lang="pt-BR" sz="500" dirty="0" err="1" smtClean="0"/>
              <a:t>Glue</a:t>
            </a:r>
            <a:endParaRPr lang="pt-BR" sz="5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Navigating Challenges: Risk Management</a:t>
            </a:r>
            <a:endParaRPr lang="en-US" sz="2700" dirty="0"/>
          </a:p>
        </p:txBody>
      </p:sp>
      <p:sp>
        <p:nvSpPr>
          <p:cNvPr id="4" name="Text 1"/>
          <p:cNvSpPr/>
          <p:nvPr/>
        </p:nvSpPr>
        <p:spPr>
          <a:xfrm>
            <a:off x="428625" y="1109670"/>
            <a:ext cx="3723776" cy="207749"/>
          </a:xfrm>
          <a:prstGeom prst="rect">
            <a:avLst/>
          </a:prstGeom>
          <a:noFill/>
          <a:ln/>
        </p:spPr>
        <p:txBody>
          <a:bodyPr wrap="none" lIns="0" tIns="0" rIns="0" bIns="0" rtlCol="0" anchor="ctr">
            <a:spAutoFit/>
          </a:bodyPr>
          <a:lstStyle/>
          <a:p>
            <a:pPr marL="0" indent="0">
              <a:buNone/>
            </a:pPr>
            <a:r>
              <a:rPr lang="en-US" sz="1350" dirty="0">
                <a:latin typeface="Noto Sans" pitchFamily="34" charset="0"/>
                <a:ea typeface="Noto Sans" pitchFamily="34" charset="-122"/>
                <a:cs typeface="Noto Sans" pitchFamily="34" charset="-120"/>
              </a:rPr>
              <a:t>Transforming to </a:t>
            </a:r>
            <a:r>
              <a:rPr lang="en-US" sz="1350" dirty="0">
                <a:solidFill>
                  <a:srgbClr val="333333"/>
                </a:solidFill>
                <a:latin typeface="Noto Sans" pitchFamily="34" charset="0"/>
                <a:ea typeface="Noto Sans" pitchFamily="34" charset="-122"/>
                <a:cs typeface="Noto Sans" pitchFamily="34" charset="-120"/>
              </a:rPr>
              <a:t>an AI-driven model presents </a:t>
            </a:r>
            <a:endParaRPr lang="en-US" sz="1350" dirty="0"/>
          </a:p>
        </p:txBody>
      </p:sp>
      <p:sp>
        <p:nvSpPr>
          <p:cNvPr id="5" name="Text 2"/>
          <p:cNvSpPr/>
          <p:nvPr/>
        </p:nvSpPr>
        <p:spPr>
          <a:xfrm>
            <a:off x="428625" y="1353741"/>
            <a:ext cx="1776226"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significant challenges</a:t>
            </a:r>
            <a:endParaRPr lang="en-US" sz="1350" dirty="0"/>
          </a:p>
        </p:txBody>
      </p:sp>
      <p:sp>
        <p:nvSpPr>
          <p:cNvPr id="6" name="Text 3"/>
          <p:cNvSpPr/>
          <p:nvPr/>
        </p:nvSpPr>
        <p:spPr>
          <a:xfrm>
            <a:off x="2204851" y="1353741"/>
            <a:ext cx="178842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that require proactive </a:t>
            </a:r>
            <a:endParaRPr lang="en-US" sz="1350" dirty="0"/>
          </a:p>
        </p:txBody>
      </p:sp>
      <p:sp>
        <p:nvSpPr>
          <p:cNvPr id="7" name="Text 4"/>
          <p:cNvSpPr/>
          <p:nvPr/>
        </p:nvSpPr>
        <p:spPr>
          <a:xfrm>
            <a:off x="428625" y="1610916"/>
            <a:ext cx="298444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management and strategic planning.</a:t>
            </a:r>
            <a:endParaRPr lang="en-US" sz="1350" dirty="0"/>
          </a:p>
        </p:txBody>
      </p:sp>
      <p:sp>
        <p:nvSpPr>
          <p:cNvPr id="8" name="Shape 5"/>
          <p:cNvSpPr/>
          <p:nvPr/>
        </p:nvSpPr>
        <p:spPr>
          <a:xfrm>
            <a:off x="428625" y="2000250"/>
            <a:ext cx="4000500" cy="1057275"/>
          </a:xfrm>
          <a:prstGeom prst="rect">
            <a:avLst/>
          </a:prstGeom>
          <a:solidFill>
            <a:srgbClr val="F8F9FA"/>
          </a:solidFill>
          <a:ln/>
        </p:spPr>
      </p:sp>
      <p:sp>
        <p:nvSpPr>
          <p:cNvPr id="9" name="Shape 6"/>
          <p:cNvSpPr/>
          <p:nvPr/>
        </p:nvSpPr>
        <p:spPr>
          <a:xfrm>
            <a:off x="535781" y="2107406"/>
            <a:ext cx="71438" cy="842963"/>
          </a:xfrm>
          <a:prstGeom prst="rect">
            <a:avLst/>
          </a:prstGeom>
          <a:solidFill>
            <a:srgbClr val="EC7000"/>
          </a:solidFill>
          <a:ln/>
        </p:spPr>
      </p:sp>
      <p:sp>
        <p:nvSpPr>
          <p:cNvPr id="10" name="Text 7"/>
          <p:cNvSpPr/>
          <p:nvPr/>
        </p:nvSpPr>
        <p:spPr>
          <a:xfrm>
            <a:off x="714375" y="2107406"/>
            <a:ext cx="2619328"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Data Privacy &amp; Regulatory Compliance</a:t>
            </a:r>
            <a:endParaRPr lang="en-US" sz="1046" dirty="0"/>
          </a:p>
        </p:txBody>
      </p:sp>
      <p:sp>
        <p:nvSpPr>
          <p:cNvPr id="11" name="Text 8"/>
          <p:cNvSpPr/>
          <p:nvPr/>
        </p:nvSpPr>
        <p:spPr>
          <a:xfrm>
            <a:off x="3997626" y="2107406"/>
            <a:ext cx="324343"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High</a:t>
            </a:r>
            <a:endParaRPr lang="en-US" sz="1046" dirty="0"/>
          </a:p>
        </p:txBody>
      </p:sp>
      <p:sp>
        <p:nvSpPr>
          <p:cNvPr id="12" name="Text 9"/>
          <p:cNvSpPr/>
          <p:nvPr/>
        </p:nvSpPr>
        <p:spPr>
          <a:xfrm>
            <a:off x="714375" y="2357438"/>
            <a:ext cx="3607594"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Ensuring AI systems comply with LGPD and banking regulations</a:t>
            </a:r>
            <a:endParaRPr lang="en-US" sz="942" dirty="0"/>
          </a:p>
        </p:txBody>
      </p:sp>
      <p:sp>
        <p:nvSpPr>
          <p:cNvPr id="13" name="Text 10"/>
          <p:cNvSpPr/>
          <p:nvPr/>
        </p:nvSpPr>
        <p:spPr>
          <a:xfrm>
            <a:off x="714375" y="2778919"/>
            <a:ext cx="3607594" cy="171450"/>
          </a:xfrm>
          <a:prstGeom prst="rect">
            <a:avLst/>
          </a:prstGeom>
          <a:noFill/>
          <a:ln/>
        </p:spPr>
        <p:txBody>
          <a:bodyPr wrap="none" lIns="0" tIns="0" rIns="0" bIns="0" rtlCol="0" anchor="ctr">
            <a:spAutoFit/>
          </a:bodyPr>
          <a:lstStyle/>
          <a:p>
            <a:pPr marL="0" indent="0">
              <a:buNone/>
            </a:pPr>
            <a:r>
              <a:rPr lang="en-US" sz="837" i="1" dirty="0">
                <a:solidFill>
                  <a:srgbClr val="666666"/>
                </a:solidFill>
                <a:latin typeface="Noto Sans" pitchFamily="34" charset="0"/>
                <a:ea typeface="Noto Sans" pitchFamily="34" charset="-122"/>
                <a:cs typeface="Noto Sans" pitchFamily="34" charset="-120"/>
              </a:rPr>
              <a:t>Mitigation: Privacy-by-design approach and regulatory engagement</a:t>
            </a:r>
            <a:endParaRPr lang="en-US" sz="837" dirty="0"/>
          </a:p>
        </p:txBody>
      </p:sp>
      <p:sp>
        <p:nvSpPr>
          <p:cNvPr id="14" name="Shape 11"/>
          <p:cNvSpPr/>
          <p:nvPr/>
        </p:nvSpPr>
        <p:spPr>
          <a:xfrm>
            <a:off x="428625" y="3091531"/>
            <a:ext cx="4000500" cy="864394"/>
          </a:xfrm>
          <a:prstGeom prst="rect">
            <a:avLst/>
          </a:prstGeom>
          <a:solidFill>
            <a:srgbClr val="F8F9FA"/>
          </a:solidFill>
          <a:ln/>
        </p:spPr>
      </p:sp>
      <p:sp>
        <p:nvSpPr>
          <p:cNvPr id="15" name="Shape 12"/>
          <p:cNvSpPr/>
          <p:nvPr/>
        </p:nvSpPr>
        <p:spPr>
          <a:xfrm>
            <a:off x="535781" y="3198688"/>
            <a:ext cx="71438" cy="650081"/>
          </a:xfrm>
          <a:prstGeom prst="rect">
            <a:avLst/>
          </a:prstGeom>
          <a:solidFill>
            <a:srgbClr val="FFC000"/>
          </a:solidFill>
          <a:ln/>
        </p:spPr>
      </p:sp>
      <p:sp>
        <p:nvSpPr>
          <p:cNvPr id="16" name="Text 13"/>
          <p:cNvSpPr/>
          <p:nvPr/>
        </p:nvSpPr>
        <p:spPr>
          <a:xfrm>
            <a:off x="714375" y="3198688"/>
            <a:ext cx="1819675"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Legacy System Integration</a:t>
            </a:r>
            <a:endParaRPr lang="en-US" sz="1046" dirty="0"/>
          </a:p>
        </p:txBody>
      </p:sp>
      <p:sp>
        <p:nvSpPr>
          <p:cNvPr id="17" name="Text 14"/>
          <p:cNvSpPr/>
          <p:nvPr/>
        </p:nvSpPr>
        <p:spPr>
          <a:xfrm>
            <a:off x="3756022" y="3198688"/>
            <a:ext cx="565947"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Medium</a:t>
            </a:r>
            <a:endParaRPr lang="en-US" sz="1046" dirty="0"/>
          </a:p>
        </p:txBody>
      </p:sp>
      <p:sp>
        <p:nvSpPr>
          <p:cNvPr id="18" name="Text 15"/>
          <p:cNvSpPr/>
          <p:nvPr/>
        </p:nvSpPr>
        <p:spPr>
          <a:xfrm>
            <a:off x="714375" y="3448719"/>
            <a:ext cx="360759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Connecting AI solutions with existing core banking systems</a:t>
            </a:r>
            <a:endParaRPr lang="en-US" sz="942" dirty="0"/>
          </a:p>
        </p:txBody>
      </p:sp>
      <p:sp>
        <p:nvSpPr>
          <p:cNvPr id="19" name="Text 16"/>
          <p:cNvSpPr/>
          <p:nvPr/>
        </p:nvSpPr>
        <p:spPr>
          <a:xfrm>
            <a:off x="714375" y="3677319"/>
            <a:ext cx="3607594" cy="171450"/>
          </a:xfrm>
          <a:prstGeom prst="rect">
            <a:avLst/>
          </a:prstGeom>
          <a:noFill/>
          <a:ln/>
        </p:spPr>
        <p:txBody>
          <a:bodyPr wrap="none" lIns="0" tIns="0" rIns="0" bIns="0" rtlCol="0" anchor="ctr">
            <a:spAutoFit/>
          </a:bodyPr>
          <a:lstStyle/>
          <a:p>
            <a:pPr marL="0" indent="0">
              <a:buNone/>
            </a:pPr>
            <a:r>
              <a:rPr lang="en-US" sz="837" i="1" dirty="0">
                <a:solidFill>
                  <a:srgbClr val="666666"/>
                </a:solidFill>
                <a:latin typeface="Noto Sans" pitchFamily="34" charset="0"/>
                <a:ea typeface="Noto Sans" pitchFamily="34" charset="-122"/>
                <a:cs typeface="Noto Sans" pitchFamily="34" charset="-120"/>
              </a:rPr>
              <a:t>Mitigation: Phased implementation with API-first architecture</a:t>
            </a:r>
            <a:endParaRPr lang="en-US" sz="837" dirty="0"/>
          </a:p>
        </p:txBody>
      </p:sp>
      <p:sp>
        <p:nvSpPr>
          <p:cNvPr id="20" name="Shape 17"/>
          <p:cNvSpPr/>
          <p:nvPr/>
        </p:nvSpPr>
        <p:spPr>
          <a:xfrm>
            <a:off x="428625" y="3997246"/>
            <a:ext cx="4000500" cy="1057275"/>
          </a:xfrm>
          <a:prstGeom prst="rect">
            <a:avLst/>
          </a:prstGeom>
          <a:solidFill>
            <a:srgbClr val="F8F9FA"/>
          </a:solidFill>
          <a:ln/>
        </p:spPr>
      </p:sp>
      <p:sp>
        <p:nvSpPr>
          <p:cNvPr id="21" name="Shape 18"/>
          <p:cNvSpPr/>
          <p:nvPr/>
        </p:nvSpPr>
        <p:spPr>
          <a:xfrm>
            <a:off x="535781" y="4104403"/>
            <a:ext cx="71438" cy="842963"/>
          </a:xfrm>
          <a:prstGeom prst="rect">
            <a:avLst/>
          </a:prstGeom>
          <a:solidFill>
            <a:srgbClr val="FFC000"/>
          </a:solidFill>
          <a:ln/>
        </p:spPr>
      </p:sp>
      <p:sp>
        <p:nvSpPr>
          <p:cNvPr id="22" name="Text 19"/>
          <p:cNvSpPr/>
          <p:nvPr/>
        </p:nvSpPr>
        <p:spPr>
          <a:xfrm>
            <a:off x="714375" y="4104403"/>
            <a:ext cx="1654922"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Talent &amp; Capability Gaps</a:t>
            </a:r>
            <a:endParaRPr lang="en-US" sz="1046" dirty="0"/>
          </a:p>
        </p:txBody>
      </p:sp>
      <p:sp>
        <p:nvSpPr>
          <p:cNvPr id="23" name="Text 20"/>
          <p:cNvSpPr/>
          <p:nvPr/>
        </p:nvSpPr>
        <p:spPr>
          <a:xfrm>
            <a:off x="3756022" y="4104403"/>
            <a:ext cx="565947" cy="214313"/>
          </a:xfrm>
          <a:prstGeom prst="rect">
            <a:avLst/>
          </a:prstGeom>
          <a:noFill/>
          <a:ln/>
        </p:spPr>
        <p:txBody>
          <a:bodyPr wrap="none" lIns="0" tIns="0" rIns="0" bIns="0" rtlCol="0" anchor="ctr">
            <a:spAutoFit/>
          </a:bodyPr>
          <a:lstStyle/>
          <a:p>
            <a:pPr marL="0" indent="0">
              <a:buNone/>
            </a:pPr>
            <a:r>
              <a:rPr lang="en-US" sz="1046" b="1" dirty="0">
                <a:solidFill>
                  <a:srgbClr val="003087"/>
                </a:solidFill>
                <a:latin typeface="Noto Sans" pitchFamily="34" charset="0"/>
                <a:ea typeface="Noto Sans" pitchFamily="34" charset="-122"/>
                <a:cs typeface="Noto Sans" pitchFamily="34" charset="-120"/>
              </a:rPr>
              <a:t>Medium</a:t>
            </a:r>
            <a:endParaRPr lang="en-US" sz="1046" dirty="0"/>
          </a:p>
        </p:txBody>
      </p:sp>
      <p:sp>
        <p:nvSpPr>
          <p:cNvPr id="24" name="Text 21"/>
          <p:cNvSpPr/>
          <p:nvPr/>
        </p:nvSpPr>
        <p:spPr>
          <a:xfrm>
            <a:off x="714375" y="4354434"/>
            <a:ext cx="3607594"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Acquiring and retaining AI/ML expertise in competitive market</a:t>
            </a:r>
            <a:endParaRPr lang="en-US" sz="942" dirty="0"/>
          </a:p>
        </p:txBody>
      </p:sp>
      <p:sp>
        <p:nvSpPr>
          <p:cNvPr id="25" name="Text 22"/>
          <p:cNvSpPr/>
          <p:nvPr/>
        </p:nvSpPr>
        <p:spPr>
          <a:xfrm>
            <a:off x="714375" y="4775915"/>
            <a:ext cx="3607594" cy="171450"/>
          </a:xfrm>
          <a:prstGeom prst="rect">
            <a:avLst/>
          </a:prstGeom>
          <a:noFill/>
          <a:ln/>
        </p:spPr>
        <p:txBody>
          <a:bodyPr wrap="none" lIns="0" tIns="0" rIns="0" bIns="0" rtlCol="0" anchor="ctr">
            <a:spAutoFit/>
          </a:bodyPr>
          <a:lstStyle/>
          <a:p>
            <a:pPr marL="0" indent="0">
              <a:buNone/>
            </a:pPr>
            <a:r>
              <a:rPr lang="en-US" sz="837" i="1" dirty="0">
                <a:solidFill>
                  <a:srgbClr val="666666"/>
                </a:solidFill>
                <a:latin typeface="Noto Sans" pitchFamily="34" charset="0"/>
                <a:ea typeface="Noto Sans" pitchFamily="34" charset="-122"/>
                <a:cs typeface="Noto Sans" pitchFamily="34" charset="-120"/>
              </a:rPr>
              <a:t>Mitigation: Strategic hiring, upskilling programs, and partnerships</a:t>
            </a:r>
            <a:endParaRPr lang="en-US" sz="837" dirty="0"/>
          </a:p>
        </p:txBody>
      </p:sp>
      <p:pic>
        <p:nvPicPr>
          <p:cNvPr id="26" name="Image 1" descr="preencoded.png"/>
          <p:cNvPicPr>
            <a:picLocks noChangeAspect="1"/>
          </p:cNvPicPr>
          <p:nvPr/>
        </p:nvPicPr>
        <p:blipFill>
          <a:blip r:embed="rId3"/>
          <a:srcRect l="5626" t="12167" r="2368" b="13333"/>
          <a:stretch>
            <a:fillRect/>
          </a:stretch>
        </p:blipFill>
        <p:spPr>
          <a:xfrm>
            <a:off x="4714875" y="1003934"/>
            <a:ext cx="4101453" cy="1992631"/>
          </a:xfrm>
          <a:prstGeom prst="rect">
            <a:avLst/>
          </a:prstGeom>
        </p:spPr>
      </p:pic>
      <p:sp>
        <p:nvSpPr>
          <p:cNvPr id="27" name="Text 23"/>
          <p:cNvSpPr/>
          <p:nvPr/>
        </p:nvSpPr>
        <p:spPr>
          <a:xfrm>
            <a:off x="4714875" y="3111739"/>
            <a:ext cx="35526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Our </a:t>
            </a:r>
            <a:endParaRPr lang="en-US" sz="1350" dirty="0"/>
          </a:p>
        </p:txBody>
      </p:sp>
      <p:sp>
        <p:nvSpPr>
          <p:cNvPr id="28" name="Text 24"/>
          <p:cNvSpPr/>
          <p:nvPr/>
        </p:nvSpPr>
        <p:spPr>
          <a:xfrm>
            <a:off x="5070137" y="3111739"/>
            <a:ext cx="2391733"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risk management framework</a:t>
            </a:r>
            <a:endParaRPr lang="en-US" sz="1350" dirty="0"/>
          </a:p>
        </p:txBody>
      </p:sp>
      <p:sp>
        <p:nvSpPr>
          <p:cNvPr id="29" name="Text 25"/>
          <p:cNvSpPr/>
          <p:nvPr/>
        </p:nvSpPr>
        <p:spPr>
          <a:xfrm>
            <a:off x="7417980" y="3111739"/>
            <a:ext cx="711529"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includes </a:t>
            </a:r>
            <a:endParaRPr lang="en-US" sz="1350" dirty="0"/>
          </a:p>
        </p:txBody>
      </p:sp>
      <p:sp>
        <p:nvSpPr>
          <p:cNvPr id="30" name="Text 26"/>
          <p:cNvSpPr/>
          <p:nvPr/>
        </p:nvSpPr>
        <p:spPr>
          <a:xfrm>
            <a:off x="4714875" y="3325024"/>
            <a:ext cx="352982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continuous monitoring, regular stakeholder </a:t>
            </a:r>
            <a:endParaRPr lang="en-US" sz="1350" dirty="0"/>
          </a:p>
        </p:txBody>
      </p:sp>
      <p:sp>
        <p:nvSpPr>
          <p:cNvPr id="31" name="Text 27"/>
          <p:cNvSpPr/>
          <p:nvPr/>
        </p:nvSpPr>
        <p:spPr>
          <a:xfrm>
            <a:off x="4714875" y="3545624"/>
            <a:ext cx="3487294"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reviews, and agile response mechanisms to </a:t>
            </a:r>
            <a:endParaRPr lang="en-US" sz="1350" dirty="0"/>
          </a:p>
        </p:txBody>
      </p:sp>
      <p:sp>
        <p:nvSpPr>
          <p:cNvPr id="32" name="Text 28"/>
          <p:cNvSpPr/>
          <p:nvPr/>
        </p:nvSpPr>
        <p:spPr>
          <a:xfrm>
            <a:off x="4714875" y="3780854"/>
            <a:ext cx="241419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address emerging challenges.</a:t>
            </a:r>
            <a:endParaRPr lang="en-US" sz="1350" dirty="0"/>
          </a:p>
        </p:txBody>
      </p:sp>
      <p:sp>
        <p:nvSpPr>
          <p:cNvPr id="33" name="Text 29"/>
          <p:cNvSpPr/>
          <p:nvPr/>
        </p:nvSpPr>
        <p:spPr>
          <a:xfrm>
            <a:off x="4714875" y="4086494"/>
            <a:ext cx="246322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We've established a dedicated </a:t>
            </a:r>
            <a:endParaRPr lang="en-US" sz="1350" dirty="0"/>
          </a:p>
        </p:txBody>
      </p:sp>
      <p:sp>
        <p:nvSpPr>
          <p:cNvPr id="34" name="Text 30"/>
          <p:cNvSpPr/>
          <p:nvPr/>
        </p:nvSpPr>
        <p:spPr>
          <a:xfrm>
            <a:off x="7075691" y="4086494"/>
            <a:ext cx="700227"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AI Ethics </a:t>
            </a:r>
            <a:endParaRPr lang="en-US" sz="1350" dirty="0"/>
          </a:p>
        </p:txBody>
      </p:sp>
      <p:sp>
        <p:nvSpPr>
          <p:cNvPr id="35" name="Text 31"/>
          <p:cNvSpPr/>
          <p:nvPr/>
        </p:nvSpPr>
        <p:spPr>
          <a:xfrm>
            <a:off x="7837827" y="4080451"/>
            <a:ext cx="912475"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Committee</a:t>
            </a:r>
            <a:endParaRPr lang="en-US" sz="1350" dirty="0"/>
          </a:p>
        </p:txBody>
      </p:sp>
      <p:sp>
        <p:nvSpPr>
          <p:cNvPr id="36" name="Text 32"/>
          <p:cNvSpPr/>
          <p:nvPr/>
        </p:nvSpPr>
        <p:spPr>
          <a:xfrm>
            <a:off x="4671351" y="4307094"/>
            <a:ext cx="300947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to ensure responsible AI deployment </a:t>
            </a:r>
            <a:endParaRPr lang="en-US" sz="1350" dirty="0"/>
          </a:p>
        </p:txBody>
      </p:sp>
      <p:sp>
        <p:nvSpPr>
          <p:cNvPr id="37" name="Text 33"/>
          <p:cNvSpPr/>
          <p:nvPr/>
        </p:nvSpPr>
        <p:spPr>
          <a:xfrm>
            <a:off x="4714875" y="4542324"/>
            <a:ext cx="316222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across all customer-facing applications.</a:t>
            </a:r>
            <a:endParaRPr lang="en-US" sz="1350" dirty="0"/>
          </a:p>
        </p:txBody>
      </p:sp>
      <p:grpSp>
        <p:nvGrpSpPr>
          <p:cNvPr id="38"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39" name="Shape 14"/>
            <p:cNvSpPr/>
            <p:nvPr/>
          </p:nvSpPr>
          <p:spPr>
            <a:xfrm>
              <a:off x="6355404" y="2284318"/>
              <a:ext cx="719847" cy="366014"/>
            </a:xfrm>
            <a:prstGeom prst="rect">
              <a:avLst/>
            </a:prstGeom>
            <a:solidFill>
              <a:srgbClr val="FFFFFF"/>
            </a:solidFill>
            <a:ln/>
          </p:spPr>
        </p:sp>
        <p:pic>
          <p:nvPicPr>
            <p:cNvPr id="40" name="Image 7" descr="preencoded.png"/>
            <p:cNvPicPr>
              <a:picLocks noChangeAspect="1"/>
            </p:cNvPicPr>
            <p:nvPr/>
          </p:nvPicPr>
          <p:blipFill>
            <a:blip r:embed="rId4"/>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28625" y="285750"/>
            <a:ext cx="8286750" cy="514350"/>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Leadership in Transformation</a:t>
            </a:r>
            <a:endParaRPr lang="en-US" sz="2700" dirty="0"/>
          </a:p>
        </p:txBody>
      </p:sp>
      <p:sp>
        <p:nvSpPr>
          <p:cNvPr id="4" name="Text 1"/>
          <p:cNvSpPr/>
          <p:nvPr/>
        </p:nvSpPr>
        <p:spPr>
          <a:xfrm>
            <a:off x="428625" y="1096566"/>
            <a:ext cx="236274"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As </a:t>
            </a:r>
            <a:endParaRPr lang="en-US" sz="1350" dirty="0"/>
          </a:p>
        </p:txBody>
      </p:sp>
      <p:sp>
        <p:nvSpPr>
          <p:cNvPr id="5" name="Text 2"/>
          <p:cNvSpPr/>
          <p:nvPr/>
        </p:nvSpPr>
        <p:spPr>
          <a:xfrm>
            <a:off x="664899" y="1096566"/>
            <a:ext cx="3125856" cy="207749"/>
          </a:xfrm>
          <a:prstGeom prst="rect">
            <a:avLst/>
          </a:prstGeom>
          <a:noFill/>
          <a:ln/>
        </p:spPr>
        <p:txBody>
          <a:bodyPr wrap="none" lIns="0" tIns="0" rIns="0" bIns="0" rtlCol="0" anchor="ctr">
            <a:spAutoFit/>
          </a:bodyPr>
          <a:lstStyle/>
          <a:p>
            <a:pPr marL="0" indent="0">
              <a:buNone/>
            </a:pPr>
            <a:r>
              <a:rPr lang="en-US" sz="1350" b="1" dirty="0" smtClean="0">
                <a:solidFill>
                  <a:srgbClr val="EC7000"/>
                </a:solidFill>
                <a:latin typeface="Noto Sans" pitchFamily="34" charset="0"/>
                <a:ea typeface="Noto Sans" pitchFamily="34" charset="-122"/>
                <a:cs typeface="Noto Sans" pitchFamily="34" charset="-120"/>
              </a:rPr>
              <a:t>Project Manager </a:t>
            </a:r>
            <a:r>
              <a:rPr lang="en-US" sz="1350" b="1" dirty="0">
                <a:solidFill>
                  <a:srgbClr val="EC7000"/>
                </a:solidFill>
                <a:latin typeface="Noto Sans" pitchFamily="34" charset="0"/>
                <a:ea typeface="Noto Sans" pitchFamily="34" charset="-122"/>
                <a:cs typeface="Noto Sans" pitchFamily="34" charset="-120"/>
              </a:rPr>
              <a:t>of Delivery, AI &amp; Data</a:t>
            </a:r>
            <a:endParaRPr lang="en-US" sz="1350" dirty="0"/>
          </a:p>
        </p:txBody>
      </p:sp>
      <p:sp>
        <p:nvSpPr>
          <p:cNvPr id="6" name="Text 3"/>
          <p:cNvSpPr/>
          <p:nvPr/>
        </p:nvSpPr>
        <p:spPr>
          <a:xfrm>
            <a:off x="3783955" y="1096566"/>
            <a:ext cx="1019510" cy="207749"/>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my role </a:t>
            </a:r>
            <a:r>
              <a:rPr lang="en-US" sz="1350" dirty="0" smtClean="0">
                <a:solidFill>
                  <a:srgbClr val="333333"/>
                </a:solidFill>
                <a:latin typeface="Noto Sans" pitchFamily="34" charset="0"/>
                <a:ea typeface="Noto Sans" pitchFamily="34" charset="-122"/>
                <a:cs typeface="Noto Sans" pitchFamily="34" charset="-120"/>
              </a:rPr>
              <a:t>was</a:t>
            </a:r>
            <a:endParaRPr lang="en-US" sz="1350" dirty="0"/>
          </a:p>
        </p:txBody>
      </p:sp>
      <p:sp>
        <p:nvSpPr>
          <p:cNvPr id="7" name="Text 4"/>
          <p:cNvSpPr/>
          <p:nvPr/>
        </p:nvSpPr>
        <p:spPr>
          <a:xfrm>
            <a:off x="428625" y="1353741"/>
            <a:ext cx="3670941" cy="207749"/>
          </a:xfrm>
          <a:prstGeom prst="rect">
            <a:avLst/>
          </a:prstGeom>
          <a:noFill/>
          <a:ln/>
        </p:spPr>
        <p:txBody>
          <a:bodyPr wrap="none" lIns="0" tIns="0" rIns="0" bIns="0" rtlCol="0" anchor="ctr">
            <a:spAutoFit/>
          </a:bodyPr>
          <a:lstStyle/>
          <a:p>
            <a:pPr marL="0" indent="0">
              <a:buNone/>
            </a:pPr>
            <a:r>
              <a:rPr lang="en-US" sz="1350" dirty="0" smtClean="0">
                <a:solidFill>
                  <a:srgbClr val="333333"/>
                </a:solidFill>
                <a:latin typeface="Noto Sans" pitchFamily="34" charset="0"/>
                <a:ea typeface="Noto Sans" pitchFamily="34" charset="-122"/>
                <a:cs typeface="Noto Sans" pitchFamily="34" charset="-120"/>
              </a:rPr>
              <a:t>to guide </a:t>
            </a:r>
            <a:r>
              <a:rPr lang="en-US" sz="1350" dirty="0">
                <a:solidFill>
                  <a:srgbClr val="333333"/>
                </a:solidFill>
                <a:latin typeface="Noto Sans" pitchFamily="34" charset="0"/>
                <a:ea typeface="Noto Sans" pitchFamily="34" charset="-122"/>
                <a:cs typeface="Noto Sans" pitchFamily="34" charset="-120"/>
              </a:rPr>
              <a:t>this transformational journey, ensuring </a:t>
            </a:r>
            <a:endParaRPr lang="en-US" sz="1350" dirty="0"/>
          </a:p>
        </p:txBody>
      </p:sp>
      <p:sp>
        <p:nvSpPr>
          <p:cNvPr id="8" name="Text 5"/>
          <p:cNvSpPr/>
          <p:nvPr/>
        </p:nvSpPr>
        <p:spPr>
          <a:xfrm>
            <a:off x="428625" y="1610916"/>
            <a:ext cx="3627881"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alignment between technical capabilities and </a:t>
            </a:r>
            <a:endParaRPr lang="en-US" sz="1350" dirty="0"/>
          </a:p>
        </p:txBody>
      </p:sp>
      <p:sp>
        <p:nvSpPr>
          <p:cNvPr id="9" name="Text 6"/>
          <p:cNvSpPr/>
          <p:nvPr/>
        </p:nvSpPr>
        <p:spPr>
          <a:xfrm>
            <a:off x="428625" y="1868091"/>
            <a:ext cx="159964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business objectives.</a:t>
            </a:r>
            <a:endParaRPr lang="en-US" sz="1350" dirty="0"/>
          </a:p>
        </p:txBody>
      </p:sp>
      <p:sp>
        <p:nvSpPr>
          <p:cNvPr id="10" name="Shape 7"/>
          <p:cNvSpPr/>
          <p:nvPr/>
        </p:nvSpPr>
        <p:spPr>
          <a:xfrm>
            <a:off x="428625" y="2228165"/>
            <a:ext cx="4000500" cy="828675"/>
          </a:xfrm>
          <a:prstGeom prst="rect">
            <a:avLst/>
          </a:prstGeom>
          <a:solidFill>
            <a:srgbClr val="F8F9FA"/>
          </a:solidFill>
          <a:ln/>
        </p:spPr>
      </p:sp>
      <p:sp>
        <p:nvSpPr>
          <p:cNvPr id="11" name="Shape 8"/>
          <p:cNvSpPr/>
          <p:nvPr/>
        </p:nvSpPr>
        <p:spPr>
          <a:xfrm>
            <a:off x="535781" y="2342636"/>
            <a:ext cx="357188" cy="357188"/>
          </a:xfrm>
          <a:prstGeom prst="ellipse">
            <a:avLst/>
          </a:prstGeom>
          <a:solidFill>
            <a:srgbClr val="4B9CD3"/>
          </a:solidFill>
          <a:ln/>
        </p:spPr>
      </p:sp>
      <p:pic>
        <p:nvPicPr>
          <p:cNvPr id="12" name="Image 1" descr="preencoded.png"/>
          <p:cNvPicPr>
            <a:picLocks noChangeAspect="1"/>
          </p:cNvPicPr>
          <p:nvPr/>
        </p:nvPicPr>
        <p:blipFill>
          <a:blip r:embed="rId3"/>
          <a:stretch>
            <a:fillRect/>
          </a:stretch>
        </p:blipFill>
        <p:spPr>
          <a:xfrm>
            <a:off x="628650" y="2435505"/>
            <a:ext cx="171450" cy="171450"/>
          </a:xfrm>
          <a:prstGeom prst="rect">
            <a:avLst/>
          </a:prstGeom>
        </p:spPr>
      </p:pic>
      <p:sp>
        <p:nvSpPr>
          <p:cNvPr id="13" name="Text 9"/>
          <p:cNvSpPr/>
          <p:nvPr/>
        </p:nvSpPr>
        <p:spPr>
          <a:xfrm>
            <a:off x="1035844" y="2342636"/>
            <a:ext cx="3286125"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Strategic Vision</a:t>
            </a:r>
            <a:endParaRPr lang="en-US" sz="1350" dirty="0"/>
          </a:p>
        </p:txBody>
      </p:sp>
      <p:sp>
        <p:nvSpPr>
          <p:cNvPr id="14" name="Text 10"/>
          <p:cNvSpPr/>
          <p:nvPr/>
        </p:nvSpPr>
        <p:spPr>
          <a:xfrm>
            <a:off x="1035844" y="2598955"/>
            <a:ext cx="3286125"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Translating business goals into actionable technical roadmaps</a:t>
            </a:r>
            <a:endParaRPr lang="en-US" sz="1046" dirty="0"/>
          </a:p>
        </p:txBody>
      </p:sp>
      <p:sp>
        <p:nvSpPr>
          <p:cNvPr id="15" name="Shape 11"/>
          <p:cNvSpPr/>
          <p:nvPr/>
        </p:nvSpPr>
        <p:spPr>
          <a:xfrm>
            <a:off x="428625" y="3211777"/>
            <a:ext cx="4000500" cy="742290"/>
          </a:xfrm>
          <a:prstGeom prst="rect">
            <a:avLst/>
          </a:prstGeom>
          <a:solidFill>
            <a:srgbClr val="F8F9FA"/>
          </a:solidFill>
          <a:ln/>
        </p:spPr>
      </p:sp>
      <p:sp>
        <p:nvSpPr>
          <p:cNvPr id="16" name="Shape 12"/>
          <p:cNvSpPr/>
          <p:nvPr/>
        </p:nvSpPr>
        <p:spPr>
          <a:xfrm>
            <a:off x="535781" y="3318933"/>
            <a:ext cx="357188" cy="357188"/>
          </a:xfrm>
          <a:prstGeom prst="ellipse">
            <a:avLst/>
          </a:prstGeom>
          <a:solidFill>
            <a:srgbClr val="4B9CD3"/>
          </a:solidFill>
          <a:ln/>
        </p:spPr>
      </p:sp>
      <p:pic>
        <p:nvPicPr>
          <p:cNvPr id="17" name="Image 2" descr="preencoded.png"/>
          <p:cNvPicPr>
            <a:picLocks noChangeAspect="1"/>
          </p:cNvPicPr>
          <p:nvPr/>
        </p:nvPicPr>
        <p:blipFill>
          <a:blip r:embed="rId4"/>
          <a:stretch>
            <a:fillRect/>
          </a:stretch>
        </p:blipFill>
        <p:spPr>
          <a:xfrm>
            <a:off x="607219" y="3411801"/>
            <a:ext cx="214313" cy="171450"/>
          </a:xfrm>
          <a:prstGeom prst="rect">
            <a:avLst/>
          </a:prstGeom>
        </p:spPr>
      </p:pic>
      <p:sp>
        <p:nvSpPr>
          <p:cNvPr id="18" name="Text 13"/>
          <p:cNvSpPr/>
          <p:nvPr/>
        </p:nvSpPr>
        <p:spPr>
          <a:xfrm>
            <a:off x="1035844" y="3318933"/>
            <a:ext cx="3286125"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Cross-Functional Collaboration</a:t>
            </a:r>
            <a:endParaRPr lang="en-US" sz="1350" dirty="0"/>
          </a:p>
        </p:txBody>
      </p:sp>
      <p:sp>
        <p:nvSpPr>
          <p:cNvPr id="19" name="Text 14"/>
          <p:cNvSpPr/>
          <p:nvPr/>
        </p:nvSpPr>
        <p:spPr>
          <a:xfrm>
            <a:off x="1035844" y="3502101"/>
            <a:ext cx="3286125"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Bridging technical teams with business stakeholders</a:t>
            </a:r>
            <a:endParaRPr lang="en-US" sz="1046" dirty="0"/>
          </a:p>
        </p:txBody>
      </p:sp>
      <p:sp>
        <p:nvSpPr>
          <p:cNvPr id="20" name="Shape 15"/>
          <p:cNvSpPr/>
          <p:nvPr/>
        </p:nvSpPr>
        <p:spPr>
          <a:xfrm>
            <a:off x="428625" y="4188074"/>
            <a:ext cx="4000500" cy="704320"/>
          </a:xfrm>
          <a:prstGeom prst="rect">
            <a:avLst/>
          </a:prstGeom>
          <a:solidFill>
            <a:srgbClr val="F8F9FA"/>
          </a:solidFill>
          <a:ln/>
        </p:spPr>
      </p:sp>
      <p:sp>
        <p:nvSpPr>
          <p:cNvPr id="21" name="Shape 16"/>
          <p:cNvSpPr/>
          <p:nvPr/>
        </p:nvSpPr>
        <p:spPr>
          <a:xfrm>
            <a:off x="535781" y="4295229"/>
            <a:ext cx="357188" cy="357188"/>
          </a:xfrm>
          <a:prstGeom prst="ellipse">
            <a:avLst/>
          </a:prstGeom>
          <a:solidFill>
            <a:srgbClr val="4B9CD3"/>
          </a:solidFill>
          <a:ln/>
        </p:spPr>
      </p:sp>
      <p:pic>
        <p:nvPicPr>
          <p:cNvPr id="22" name="Image 3" descr="preencoded.png"/>
          <p:cNvPicPr>
            <a:picLocks noChangeAspect="1"/>
          </p:cNvPicPr>
          <p:nvPr/>
        </p:nvPicPr>
        <p:blipFill>
          <a:blip r:embed="rId5"/>
          <a:stretch>
            <a:fillRect/>
          </a:stretch>
        </p:blipFill>
        <p:spPr>
          <a:xfrm>
            <a:off x="650081" y="4388098"/>
            <a:ext cx="128588" cy="171450"/>
          </a:xfrm>
          <a:prstGeom prst="rect">
            <a:avLst/>
          </a:prstGeom>
        </p:spPr>
      </p:pic>
      <p:sp>
        <p:nvSpPr>
          <p:cNvPr id="23" name="Text 17"/>
          <p:cNvSpPr/>
          <p:nvPr/>
        </p:nvSpPr>
        <p:spPr>
          <a:xfrm>
            <a:off x="1035844" y="4295229"/>
            <a:ext cx="3286125" cy="257175"/>
          </a:xfrm>
          <a:prstGeom prst="rect">
            <a:avLst/>
          </a:prstGeom>
          <a:noFill/>
          <a:ln/>
        </p:spPr>
        <p:txBody>
          <a:bodyPr wrap="none" lIns="0" tIns="0" rIns="0" bIns="0" rtlCol="0" anchor="ctr">
            <a:spAutoFit/>
          </a:bodyPr>
          <a:lstStyle/>
          <a:p>
            <a:pPr marL="0" indent="0">
              <a:buNone/>
            </a:pPr>
            <a:r>
              <a:rPr lang="en-US" sz="1350" b="1" dirty="0">
                <a:solidFill>
                  <a:srgbClr val="003087"/>
                </a:solidFill>
                <a:latin typeface="Noto Sans" pitchFamily="34" charset="0"/>
                <a:ea typeface="Noto Sans" pitchFamily="34" charset="-122"/>
                <a:cs typeface="Noto Sans" pitchFamily="34" charset="-120"/>
              </a:rPr>
              <a:t>Innovation Culture</a:t>
            </a:r>
            <a:endParaRPr lang="en-US" sz="1350" dirty="0"/>
          </a:p>
        </p:txBody>
      </p:sp>
      <p:sp>
        <p:nvSpPr>
          <p:cNvPr id="24" name="Text 18"/>
          <p:cNvSpPr/>
          <p:nvPr/>
        </p:nvSpPr>
        <p:spPr>
          <a:xfrm>
            <a:off x="1035844" y="4463768"/>
            <a:ext cx="3286125" cy="428625"/>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Fostering experimentation and continuous learning</a:t>
            </a:r>
            <a:endParaRPr lang="en-US" sz="1046" dirty="0"/>
          </a:p>
        </p:txBody>
      </p:sp>
      <p:pic>
        <p:nvPicPr>
          <p:cNvPr id="25" name="Image 4" descr="preencoded.png"/>
          <p:cNvPicPr>
            <a:picLocks noChangeAspect="1"/>
          </p:cNvPicPr>
          <p:nvPr/>
        </p:nvPicPr>
        <p:blipFill>
          <a:blip r:embed="rId6"/>
          <a:srcRect l="15164" r="16023"/>
          <a:stretch>
            <a:fillRect/>
          </a:stretch>
        </p:blipFill>
        <p:spPr>
          <a:xfrm>
            <a:off x="5683910" y="851892"/>
            <a:ext cx="2457908" cy="2500313"/>
          </a:xfrm>
          <a:prstGeom prst="rect">
            <a:avLst/>
          </a:prstGeom>
        </p:spPr>
      </p:pic>
      <p:sp>
        <p:nvSpPr>
          <p:cNvPr id="26" name="Text 19"/>
          <p:cNvSpPr/>
          <p:nvPr/>
        </p:nvSpPr>
        <p:spPr>
          <a:xfrm>
            <a:off x="4803465" y="3559142"/>
            <a:ext cx="293747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My leadership approach emphasizes </a:t>
            </a:r>
            <a:endParaRPr lang="en-US" sz="1350" dirty="0"/>
          </a:p>
        </p:txBody>
      </p:sp>
      <p:sp>
        <p:nvSpPr>
          <p:cNvPr id="27" name="Text 20"/>
          <p:cNvSpPr/>
          <p:nvPr/>
        </p:nvSpPr>
        <p:spPr>
          <a:xfrm>
            <a:off x="4803465" y="3816317"/>
            <a:ext cx="1590740"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empowering teams</a:t>
            </a:r>
            <a:endParaRPr lang="en-US" sz="1350" dirty="0"/>
          </a:p>
        </p:txBody>
      </p:sp>
      <p:sp>
        <p:nvSpPr>
          <p:cNvPr id="28" name="Text 21"/>
          <p:cNvSpPr/>
          <p:nvPr/>
        </p:nvSpPr>
        <p:spPr>
          <a:xfrm>
            <a:off x="6394205" y="3816317"/>
            <a:ext cx="1925910"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with the right tools and </a:t>
            </a:r>
            <a:endParaRPr lang="en-US" sz="1350" dirty="0"/>
          </a:p>
        </p:txBody>
      </p:sp>
      <p:sp>
        <p:nvSpPr>
          <p:cNvPr id="29" name="Text 22"/>
          <p:cNvSpPr/>
          <p:nvPr/>
        </p:nvSpPr>
        <p:spPr>
          <a:xfrm>
            <a:off x="4803465" y="4073492"/>
            <a:ext cx="2846087"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knowledge while maintaining clear </a:t>
            </a:r>
            <a:endParaRPr lang="en-US" sz="1350" dirty="0"/>
          </a:p>
        </p:txBody>
      </p:sp>
      <p:sp>
        <p:nvSpPr>
          <p:cNvPr id="30" name="Text 23"/>
          <p:cNvSpPr/>
          <p:nvPr/>
        </p:nvSpPr>
        <p:spPr>
          <a:xfrm>
            <a:off x="7473992" y="4073492"/>
            <a:ext cx="1153185"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accountability</a:t>
            </a:r>
            <a:endParaRPr lang="en-US" sz="1350" dirty="0"/>
          </a:p>
        </p:txBody>
      </p:sp>
      <p:sp>
        <p:nvSpPr>
          <p:cNvPr id="31" name="Text 24"/>
          <p:cNvSpPr/>
          <p:nvPr/>
        </p:nvSpPr>
        <p:spPr>
          <a:xfrm>
            <a:off x="4803465" y="4330667"/>
            <a:ext cx="3711206"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for delivering measurable business outcomes.</a:t>
            </a:r>
            <a:endParaRPr lang="en-US" sz="1350" dirty="0"/>
          </a:p>
        </p:txBody>
      </p:sp>
      <p:grpSp>
        <p:nvGrpSpPr>
          <p:cNvPr id="32"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33" name="Shape 14"/>
            <p:cNvSpPr/>
            <p:nvPr/>
          </p:nvSpPr>
          <p:spPr>
            <a:xfrm>
              <a:off x="6355404" y="2284318"/>
              <a:ext cx="719847" cy="366014"/>
            </a:xfrm>
            <a:prstGeom prst="rect">
              <a:avLst/>
            </a:prstGeom>
            <a:solidFill>
              <a:srgbClr val="FFFFFF"/>
            </a:solidFill>
            <a:ln/>
          </p:spPr>
        </p:sp>
        <p:pic>
          <p:nvPicPr>
            <p:cNvPr id="34" name="Image 7" descr="preencoded.png"/>
            <p:cNvPicPr>
              <a:picLocks noChangeAspect="1"/>
            </p:cNvPicPr>
            <p:nvPr/>
          </p:nvPicPr>
          <p:blipFill>
            <a:blip r:embed="rId7"/>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9CF52CF-C023-AAAE-2A36-A5D7BADCB721}"/>
            </a:ext>
          </a:extLst>
        </p:cNvPr>
        <p:cNvGrpSpPr/>
        <p:nvPr/>
      </p:nvGrpSpPr>
      <p:grpSpPr>
        <a:xfrm>
          <a:off x="0" y="0"/>
          <a:ext cx="0" cy="0"/>
          <a:chOff x="0" y="0"/>
          <a:chExt cx="0" cy="0"/>
        </a:xfrm>
      </p:grpSpPr>
      <p:pic>
        <p:nvPicPr>
          <p:cNvPr id="6" name="Imagem 5">
            <a:extLst>
              <a:ext uri="{FF2B5EF4-FFF2-40B4-BE49-F238E27FC236}">
                <a16:creationId xmlns:a16="http://schemas.microsoft.com/office/drawing/2014/main" xmlns="" id="{E04EC665-FB9A-AA31-A0F2-499BCE6A3B30}"/>
              </a:ext>
            </a:extLst>
          </p:cNvPr>
          <p:cNvPicPr>
            <a:picLocks noChangeAspect="1"/>
          </p:cNvPicPr>
          <p:nvPr/>
        </p:nvPicPr>
        <p:blipFill>
          <a:blip r:embed="rId3"/>
          <a:stretch>
            <a:fillRect/>
          </a:stretch>
        </p:blipFill>
        <p:spPr>
          <a:xfrm>
            <a:off x="570802" y="1340828"/>
            <a:ext cx="2000353" cy="3133886"/>
          </a:xfrm>
          <a:prstGeom prst="rect">
            <a:avLst/>
          </a:prstGeom>
        </p:spPr>
      </p:pic>
      <p:sp>
        <p:nvSpPr>
          <p:cNvPr id="12" name="CaixaDeTexto 11">
            <a:extLst>
              <a:ext uri="{FF2B5EF4-FFF2-40B4-BE49-F238E27FC236}">
                <a16:creationId xmlns:a16="http://schemas.microsoft.com/office/drawing/2014/main" xmlns="" id="{E45BFF8C-A0F6-CCA5-ACC1-70A759CAD51B}"/>
              </a:ext>
            </a:extLst>
          </p:cNvPr>
          <p:cNvSpPr txBox="1"/>
          <p:nvPr/>
        </p:nvSpPr>
        <p:spPr>
          <a:xfrm>
            <a:off x="2571155" y="1558138"/>
            <a:ext cx="6173665" cy="2331407"/>
          </a:xfrm>
          <a:prstGeom prst="rect">
            <a:avLst/>
          </a:prstGeom>
          <a:noFill/>
        </p:spPr>
        <p:txBody>
          <a:bodyPr wrap="square" lIns="68580" tIns="34290" rIns="68580" bIns="34290" anchor="t">
            <a:spAutoFit/>
          </a:bodyPr>
          <a:lstStyle/>
          <a:p>
            <a:r>
              <a:rPr lang="en-US" sz="1050" dirty="0" smtClean="0">
                <a:latin typeface="Arial" panose="020B0604020202020204" pitchFamily="34" charset="0"/>
                <a:cs typeface="Arial" panose="020B0604020202020204" pitchFamily="34" charset="0"/>
              </a:rPr>
              <a:t>I considered </a:t>
            </a:r>
            <a:r>
              <a:rPr lang="en-US" sz="1050" dirty="0" smtClean="0">
                <a:latin typeface="Arial" panose="020B0604020202020204" pitchFamily="34" charset="0"/>
                <a:cs typeface="Arial" panose="020B0604020202020204" pitchFamily="34" charset="0"/>
              </a:rPr>
              <a:t>a comprehensive structure, encompassing the project management and execution stages. Within the highlighted roles, we consider responsibilities such as:</a:t>
            </a:r>
          </a:p>
          <a:p>
            <a:endParaRPr lang="en-US" sz="1050" dirty="0" smtClean="0">
              <a:latin typeface="Arial" panose="020B0604020202020204" pitchFamily="34" charset="0"/>
              <a:cs typeface="Arial" panose="020B0604020202020204" pitchFamily="34" charset="0"/>
            </a:endParaRPr>
          </a:p>
          <a:p>
            <a:r>
              <a:rPr lang="en-US" sz="1050" b="1" dirty="0" smtClean="0">
                <a:latin typeface="Arial" panose="020B0604020202020204" pitchFamily="34" charset="0"/>
                <a:cs typeface="Arial" panose="020B0604020202020204" pitchFamily="34" charset="0"/>
              </a:rPr>
              <a:t>Leader</a:t>
            </a:r>
            <a:r>
              <a:rPr lang="en-US" sz="1050" dirty="0" smtClean="0">
                <a:latin typeface="Arial" panose="020B0604020202020204" pitchFamily="34" charset="0"/>
                <a:cs typeface="Arial" panose="020B0604020202020204" pitchFamily="34" charset="0"/>
              </a:rPr>
              <a:t>: Responsible for guiding the development team in implementing technological solutions, ensuring projects are completed on time and meeting technical and quality requirements. Responsible for defining the architecture and solution, working collaboratively with the team and providing technical supervision, as well as risk management and interaction with other project stakeholders.</a:t>
            </a:r>
          </a:p>
          <a:p>
            <a:endParaRPr lang="en-US" sz="1050" dirty="0" smtClean="0">
              <a:latin typeface="Arial" panose="020B0604020202020204" pitchFamily="34" charset="0"/>
              <a:cs typeface="Arial" panose="020B0604020202020204" pitchFamily="34" charset="0"/>
            </a:endParaRPr>
          </a:p>
          <a:p>
            <a:r>
              <a:rPr lang="en-US" sz="1050" b="1" dirty="0" smtClean="0">
                <a:latin typeface="Arial" panose="020B0604020202020204" pitchFamily="34" charset="0"/>
                <a:cs typeface="Arial" panose="020B0604020202020204" pitchFamily="34" charset="0"/>
              </a:rPr>
              <a:t>Developers</a:t>
            </a:r>
            <a:r>
              <a:rPr lang="en-US" sz="1050" dirty="0" smtClean="0">
                <a:latin typeface="Arial" panose="020B0604020202020204" pitchFamily="34" charset="0"/>
                <a:cs typeface="Arial" panose="020B0604020202020204" pitchFamily="34" charset="0"/>
              </a:rPr>
              <a:t>: </a:t>
            </a:r>
            <a:r>
              <a:rPr lang="en-US" sz="1050" dirty="0" smtClean="0">
                <a:latin typeface="Arial" panose="020B0604020202020204" pitchFamily="34" charset="0"/>
                <a:cs typeface="Arial" panose="020B0604020202020204" pitchFamily="34" charset="0"/>
              </a:rPr>
              <a:t>Delivery team member, receives guidance from technical and functional leadership and translates requirements into technical products and software.</a:t>
            </a:r>
          </a:p>
          <a:p>
            <a:endParaRPr lang="en-US" sz="1050" dirty="0" smtClean="0">
              <a:latin typeface="Arial" panose="020B0604020202020204" pitchFamily="34" charset="0"/>
              <a:cs typeface="Arial" panose="020B0604020202020204" pitchFamily="34" charset="0"/>
            </a:endParaRPr>
          </a:p>
          <a:p>
            <a:r>
              <a:rPr lang="en-US" sz="1050" b="1" dirty="0" smtClean="0">
                <a:latin typeface="Arial" panose="020B0604020202020204" pitchFamily="34" charset="0"/>
                <a:cs typeface="Arial" panose="020B0604020202020204" pitchFamily="34" charset="0"/>
              </a:rPr>
              <a:t>Testers</a:t>
            </a:r>
            <a:r>
              <a:rPr lang="en-US" sz="1050" dirty="0" smtClean="0">
                <a:latin typeface="Arial" panose="020B0604020202020204" pitchFamily="34" charset="0"/>
                <a:cs typeface="Arial" panose="020B0604020202020204" pitchFamily="34" charset="0"/>
              </a:rPr>
              <a:t>: </a:t>
            </a:r>
            <a:r>
              <a:rPr lang="en-US" sz="1050" dirty="0" smtClean="0">
                <a:latin typeface="Arial" panose="020B0604020202020204" pitchFamily="34" charset="0"/>
                <a:cs typeface="Arial" panose="020B0604020202020204" pitchFamily="34" charset="0"/>
              </a:rPr>
              <a:t>Overseeing the delivery process from its inception, ensuring a common understanding with other stakeholders and a broader repertoire for proposing test scenarios and use cases necessary for broad coverage and quality validation of the installed technical product.</a:t>
            </a:r>
            <a:endParaRPr lang="pt-BR" sz="1050" dirty="0">
              <a:latin typeface="Arial" panose="020B0604020202020204" pitchFamily="34" charset="0"/>
              <a:cs typeface="Arial" panose="020B0604020202020204" pitchFamily="34" charset="0"/>
            </a:endParaRPr>
          </a:p>
        </p:txBody>
      </p:sp>
      <p:sp>
        <p:nvSpPr>
          <p:cNvPr id="2" name="Text 0">
            <a:extLst>
              <a:ext uri="{FF2B5EF4-FFF2-40B4-BE49-F238E27FC236}">
                <a16:creationId xmlns:a16="http://schemas.microsoft.com/office/drawing/2014/main" xmlns="" id="{DC9AFADF-CF56-72D8-FBCF-142AC3011160}"/>
              </a:ext>
            </a:extLst>
          </p:cNvPr>
          <p:cNvSpPr/>
          <p:nvPr/>
        </p:nvSpPr>
        <p:spPr>
          <a:xfrm>
            <a:off x="428625" y="335176"/>
            <a:ext cx="2688236" cy="415498"/>
          </a:xfrm>
          <a:prstGeom prst="rect">
            <a:avLst/>
          </a:prstGeom>
          <a:noFill/>
          <a:ln/>
        </p:spPr>
        <p:txBody>
          <a:bodyPr wrap="non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Team Structure</a:t>
            </a:r>
            <a:endParaRPr lang="en-US" sz="2700" dirty="0"/>
          </a:p>
        </p:txBody>
      </p:sp>
      <p:sp>
        <p:nvSpPr>
          <p:cNvPr id="5" name="Título 4">
            <a:extLst>
              <a:ext uri="{FF2B5EF4-FFF2-40B4-BE49-F238E27FC236}">
                <a16:creationId xmlns:a16="http://schemas.microsoft.com/office/drawing/2014/main" xmlns="" id="{FD96FC41-0645-47D3-CC42-BF33F3088EC2}"/>
              </a:ext>
            </a:extLst>
          </p:cNvPr>
          <p:cNvSpPr>
            <a:spLocks noGrp="1"/>
          </p:cNvSpPr>
          <p:nvPr>
            <p:ph type="title" idx="4294967295"/>
          </p:nvPr>
        </p:nvSpPr>
        <p:spPr/>
        <p:txBody>
          <a:bodyPr/>
          <a:lstStyle/>
          <a:p>
            <a:r>
              <a:rPr lang="pt-BR" sz="700" dirty="0"/>
              <a:t>.</a:t>
            </a:r>
          </a:p>
        </p:txBody>
      </p:sp>
      <p:grpSp>
        <p:nvGrpSpPr>
          <p:cNvPr id="7"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9" name="Shape 14"/>
            <p:cNvSpPr/>
            <p:nvPr/>
          </p:nvSpPr>
          <p:spPr>
            <a:xfrm>
              <a:off x="6355404" y="2284318"/>
              <a:ext cx="719847" cy="366014"/>
            </a:xfrm>
            <a:prstGeom prst="rect">
              <a:avLst/>
            </a:prstGeom>
            <a:solidFill>
              <a:srgbClr val="FFFFFF"/>
            </a:solidFill>
            <a:ln/>
          </p:spPr>
        </p:sp>
        <p:pic>
          <p:nvPicPr>
            <p:cNvPr id="10" name="Image 7" descr="preencoded.png"/>
            <p:cNvPicPr>
              <a:picLocks noChangeAspect="1"/>
            </p:cNvPicPr>
            <p:nvPr/>
          </p:nvPicPr>
          <p:blipFill>
            <a:blip r:embed="rId4"/>
            <a:stretch>
              <a:fillRect/>
            </a:stretch>
          </p:blipFill>
          <p:spPr>
            <a:xfrm>
              <a:off x="6143625" y="1782366"/>
              <a:ext cx="1143000" cy="1143000"/>
            </a:xfrm>
            <a:prstGeom prst="rect">
              <a:avLst/>
            </a:prstGeom>
          </p:spPr>
        </p:pic>
      </p:grpSp>
      <p:sp>
        <p:nvSpPr>
          <p:cNvPr id="11" name="CaixaDeTexto 10"/>
          <p:cNvSpPr txBox="1"/>
          <p:nvPr/>
        </p:nvSpPr>
        <p:spPr>
          <a:xfrm>
            <a:off x="1031660" y="4474714"/>
            <a:ext cx="1011815" cy="215444"/>
          </a:xfrm>
          <a:prstGeom prst="rect">
            <a:avLst/>
          </a:prstGeom>
          <a:noFill/>
        </p:spPr>
        <p:txBody>
          <a:bodyPr wrap="none" rtlCol="0">
            <a:spAutoFit/>
          </a:bodyPr>
          <a:lstStyle/>
          <a:p>
            <a:r>
              <a:rPr lang="pt-BR" sz="800" i="1" dirty="0" err="1" smtClean="0"/>
              <a:t>High</a:t>
            </a:r>
            <a:r>
              <a:rPr lang="pt-BR" sz="800" i="1" dirty="0" smtClean="0"/>
              <a:t> </a:t>
            </a:r>
            <a:r>
              <a:rPr lang="pt-BR" sz="800" i="1" dirty="0" err="1" smtClean="0"/>
              <a:t>level</a:t>
            </a:r>
            <a:r>
              <a:rPr lang="pt-BR" sz="800" i="1" dirty="0" smtClean="0"/>
              <a:t> workflow</a:t>
            </a:r>
            <a:endParaRPr lang="pt-BR" sz="800" i="1" dirty="0"/>
          </a:p>
        </p:txBody>
      </p:sp>
      <p:sp>
        <p:nvSpPr>
          <p:cNvPr id="13" name="CaixaDeTexto 12"/>
          <p:cNvSpPr txBox="1"/>
          <p:nvPr/>
        </p:nvSpPr>
        <p:spPr>
          <a:xfrm rot="16200000">
            <a:off x="473772" y="3636297"/>
            <a:ext cx="719612" cy="215444"/>
          </a:xfrm>
          <a:prstGeom prst="rect">
            <a:avLst/>
          </a:prstGeom>
          <a:solidFill>
            <a:schemeClr val="bg1"/>
          </a:solidFill>
        </p:spPr>
        <p:txBody>
          <a:bodyPr wrap="square" rtlCol="0">
            <a:spAutoFit/>
          </a:bodyPr>
          <a:lstStyle/>
          <a:p>
            <a:pPr algn="ctr"/>
            <a:r>
              <a:rPr lang="pt-BR" sz="800" dirty="0" err="1" smtClean="0"/>
              <a:t>execution</a:t>
            </a:r>
            <a:endParaRPr lang="pt-BR" sz="800" dirty="0"/>
          </a:p>
        </p:txBody>
      </p:sp>
      <p:sp>
        <p:nvSpPr>
          <p:cNvPr id="14" name="CaixaDeTexto 13"/>
          <p:cNvSpPr txBox="1"/>
          <p:nvPr/>
        </p:nvSpPr>
        <p:spPr>
          <a:xfrm rot="16200000">
            <a:off x="474180" y="2713742"/>
            <a:ext cx="719612" cy="200055"/>
          </a:xfrm>
          <a:prstGeom prst="rect">
            <a:avLst/>
          </a:prstGeom>
          <a:solidFill>
            <a:schemeClr val="bg1"/>
          </a:solidFill>
        </p:spPr>
        <p:txBody>
          <a:bodyPr wrap="square" rtlCol="0">
            <a:spAutoFit/>
          </a:bodyPr>
          <a:lstStyle/>
          <a:p>
            <a:pPr algn="ctr"/>
            <a:r>
              <a:rPr lang="pt-BR" sz="700" dirty="0" err="1" smtClean="0"/>
              <a:t>conception</a:t>
            </a:r>
            <a:endParaRPr lang="pt-BR" sz="700" dirty="0"/>
          </a:p>
        </p:txBody>
      </p:sp>
      <p:sp>
        <p:nvSpPr>
          <p:cNvPr id="15" name="CaixaDeTexto 14"/>
          <p:cNvSpPr txBox="1"/>
          <p:nvPr/>
        </p:nvSpPr>
        <p:spPr>
          <a:xfrm rot="16200000">
            <a:off x="550729" y="1790952"/>
            <a:ext cx="563271" cy="200055"/>
          </a:xfrm>
          <a:prstGeom prst="rect">
            <a:avLst/>
          </a:prstGeom>
          <a:solidFill>
            <a:schemeClr val="bg1"/>
          </a:solidFill>
        </p:spPr>
        <p:txBody>
          <a:bodyPr wrap="square" rtlCol="0">
            <a:spAutoFit/>
          </a:bodyPr>
          <a:lstStyle/>
          <a:p>
            <a:pPr algn="ctr"/>
            <a:r>
              <a:rPr lang="pt-BR" sz="700" dirty="0" smtClean="0"/>
              <a:t>manager</a:t>
            </a:r>
            <a:endParaRPr lang="pt-BR" sz="700" dirty="0"/>
          </a:p>
        </p:txBody>
      </p:sp>
      <p:sp>
        <p:nvSpPr>
          <p:cNvPr id="16" name="CaixaDeTexto 15"/>
          <p:cNvSpPr txBox="1"/>
          <p:nvPr/>
        </p:nvSpPr>
        <p:spPr>
          <a:xfrm>
            <a:off x="1287285" y="3491735"/>
            <a:ext cx="719612" cy="200055"/>
          </a:xfrm>
          <a:prstGeom prst="rect">
            <a:avLst/>
          </a:prstGeom>
          <a:solidFill>
            <a:schemeClr val="bg2">
              <a:lumMod val="90000"/>
            </a:schemeClr>
          </a:solidFill>
        </p:spPr>
        <p:txBody>
          <a:bodyPr wrap="square" rtlCol="0">
            <a:spAutoFit/>
          </a:bodyPr>
          <a:lstStyle/>
          <a:p>
            <a:pPr algn="ctr"/>
            <a:r>
              <a:rPr lang="pt-BR" sz="700" dirty="0" err="1" smtClean="0"/>
              <a:t>Dev</a:t>
            </a:r>
            <a:r>
              <a:rPr lang="pt-BR" sz="700" dirty="0" smtClean="0"/>
              <a:t> </a:t>
            </a:r>
            <a:r>
              <a:rPr lang="pt-BR" sz="700" dirty="0" err="1" smtClean="0"/>
              <a:t>Team</a:t>
            </a:r>
            <a:endParaRPr lang="pt-BR" sz="700" dirty="0"/>
          </a:p>
        </p:txBody>
      </p:sp>
      <p:sp>
        <p:nvSpPr>
          <p:cNvPr id="17" name="CaixaDeTexto 16"/>
          <p:cNvSpPr txBox="1"/>
          <p:nvPr/>
        </p:nvSpPr>
        <p:spPr>
          <a:xfrm>
            <a:off x="1287285" y="2735884"/>
            <a:ext cx="719612" cy="200055"/>
          </a:xfrm>
          <a:prstGeom prst="rect">
            <a:avLst/>
          </a:prstGeom>
          <a:solidFill>
            <a:schemeClr val="bg2">
              <a:lumMod val="90000"/>
            </a:schemeClr>
          </a:solidFill>
        </p:spPr>
        <p:txBody>
          <a:bodyPr wrap="square" rtlCol="0">
            <a:spAutoFit/>
          </a:bodyPr>
          <a:lstStyle/>
          <a:p>
            <a:pPr algn="ctr"/>
            <a:r>
              <a:rPr lang="pt-BR" sz="700" dirty="0" err="1" smtClean="0"/>
              <a:t>Architect</a:t>
            </a:r>
            <a:endParaRPr lang="pt-BR" sz="700" dirty="0"/>
          </a:p>
        </p:txBody>
      </p:sp>
      <p:sp>
        <p:nvSpPr>
          <p:cNvPr id="18" name="CaixaDeTexto 17"/>
          <p:cNvSpPr txBox="1"/>
          <p:nvPr/>
        </p:nvSpPr>
        <p:spPr>
          <a:xfrm>
            <a:off x="1287285" y="1943300"/>
            <a:ext cx="719612" cy="200055"/>
          </a:xfrm>
          <a:prstGeom prst="rect">
            <a:avLst/>
          </a:prstGeom>
          <a:solidFill>
            <a:schemeClr val="bg2">
              <a:lumMod val="90000"/>
            </a:schemeClr>
          </a:solidFill>
        </p:spPr>
        <p:txBody>
          <a:bodyPr wrap="square" rtlCol="0">
            <a:spAutoFit/>
          </a:bodyPr>
          <a:lstStyle/>
          <a:p>
            <a:pPr algn="ctr"/>
            <a:r>
              <a:rPr lang="pt-BR" sz="700" dirty="0" err="1" smtClean="0"/>
              <a:t>Leader</a:t>
            </a:r>
            <a:r>
              <a:rPr lang="pt-BR" sz="700" dirty="0" smtClean="0"/>
              <a:t>/PM</a:t>
            </a:r>
            <a:endParaRPr lang="pt-BR" sz="700" dirty="0"/>
          </a:p>
        </p:txBody>
      </p:sp>
    </p:spTree>
    <p:extLst>
      <p:ext uri="{BB962C8B-B14F-4D97-AF65-F5344CB8AC3E}">
        <p14:creationId xmlns:p14="http://schemas.microsoft.com/office/powerpoint/2010/main" xmlns="" val="1261587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05CAC2E-B536-2591-9E0B-F61352D2C422}"/>
            </a:ext>
          </a:extLst>
        </p:cNvPr>
        <p:cNvGrpSpPr/>
        <p:nvPr/>
      </p:nvGrpSpPr>
      <p:grpSpPr>
        <a:xfrm>
          <a:off x="0" y="0"/>
          <a:ext cx="0" cy="0"/>
          <a:chOff x="0" y="0"/>
          <a:chExt cx="0" cy="0"/>
        </a:xfrm>
      </p:grpSpPr>
      <p:grpSp>
        <p:nvGrpSpPr>
          <p:cNvPr id="5" name="Agrupar 4">
            <a:extLst>
              <a:ext uri="{FF2B5EF4-FFF2-40B4-BE49-F238E27FC236}">
                <a16:creationId xmlns:a16="http://schemas.microsoft.com/office/drawing/2014/main" xmlns="" id="{4D25C425-4DF4-DC1E-7272-EA129275FF04}"/>
              </a:ext>
            </a:extLst>
          </p:cNvPr>
          <p:cNvGrpSpPr/>
          <p:nvPr/>
        </p:nvGrpSpPr>
        <p:grpSpPr>
          <a:xfrm>
            <a:off x="409299" y="1376652"/>
            <a:ext cx="8300235" cy="3573022"/>
            <a:chOff x="493999" y="1285127"/>
            <a:chExt cx="9238943" cy="2886561"/>
          </a:xfrm>
        </p:grpSpPr>
        <p:grpSp>
          <p:nvGrpSpPr>
            <p:cNvPr id="619" name="Agrupar 618">
              <a:extLst>
                <a:ext uri="{FF2B5EF4-FFF2-40B4-BE49-F238E27FC236}">
                  <a16:creationId xmlns:a16="http://schemas.microsoft.com/office/drawing/2014/main" xmlns="" id="{1813A6F5-078F-5FF0-099C-5BCD1E29134C}"/>
                </a:ext>
              </a:extLst>
            </p:cNvPr>
            <p:cNvGrpSpPr/>
            <p:nvPr/>
          </p:nvGrpSpPr>
          <p:grpSpPr>
            <a:xfrm>
              <a:off x="493999" y="1285127"/>
              <a:ext cx="9136340" cy="2886561"/>
              <a:chOff x="1270516" y="1670998"/>
              <a:chExt cx="9136340" cy="2886561"/>
            </a:xfrm>
          </p:grpSpPr>
          <p:sp>
            <p:nvSpPr>
              <p:cNvPr id="621" name="Retângulo 620">
                <a:extLst>
                  <a:ext uri="{FF2B5EF4-FFF2-40B4-BE49-F238E27FC236}">
                    <a16:creationId xmlns:a16="http://schemas.microsoft.com/office/drawing/2014/main" xmlns="" id="{C7EAD4B7-FC33-2724-3EEC-0ECB514AFEDA}"/>
                  </a:ext>
                </a:extLst>
              </p:cNvPr>
              <p:cNvSpPr/>
              <p:nvPr/>
            </p:nvSpPr>
            <p:spPr>
              <a:xfrm>
                <a:off x="4006657" y="1794493"/>
                <a:ext cx="996308" cy="172497"/>
              </a:xfrm>
              <a:prstGeom prst="rect">
                <a:avLst/>
              </a:prstGeom>
              <a:ln>
                <a:noFill/>
              </a:ln>
            </p:spPr>
            <p:txBody>
              <a:bodyPr wrap="square" lIns="51434" tIns="25717" rIns="51434" bIns="25717">
                <a:spAutoFit/>
              </a:bodyPr>
              <a:lstStyle/>
              <a:p>
                <a:pPr algn="ctr" defTabSz="685800">
                  <a:spcAft>
                    <a:spcPts val="225"/>
                  </a:spcAft>
                  <a:defRPr/>
                </a:pPr>
                <a:r>
                  <a:rPr lang="en-GB" sz="1050" b="1" kern="0" dirty="0">
                    <a:solidFill>
                      <a:prstClr val="black">
                        <a:lumMod val="50000"/>
                        <a:lumOff val="50000"/>
                      </a:prstClr>
                    </a:solidFill>
                  </a:rPr>
                  <a:t>Month</a:t>
                </a:r>
                <a:r>
                  <a:rPr lang="en-GB" sz="1050" b="1" kern="0" dirty="0">
                    <a:solidFill>
                      <a:prstClr val="black">
                        <a:lumMod val="50000"/>
                        <a:lumOff val="50000"/>
                      </a:prstClr>
                    </a:solidFill>
                    <a:latin typeface="Calibri" panose="020F0502020204030204"/>
                  </a:rPr>
                  <a:t> 1</a:t>
                </a:r>
              </a:p>
            </p:txBody>
          </p:sp>
          <p:sp>
            <p:nvSpPr>
              <p:cNvPr id="622" name="Retângulo 621">
                <a:extLst>
                  <a:ext uri="{FF2B5EF4-FFF2-40B4-BE49-F238E27FC236}">
                    <a16:creationId xmlns:a16="http://schemas.microsoft.com/office/drawing/2014/main" xmlns="" id="{B8CF6B6E-0B45-66B8-8D1A-E9F3B8624E8A}"/>
                  </a:ext>
                </a:extLst>
              </p:cNvPr>
              <p:cNvSpPr/>
              <p:nvPr/>
            </p:nvSpPr>
            <p:spPr>
              <a:xfrm>
                <a:off x="5949517" y="1795879"/>
                <a:ext cx="1599912" cy="172497"/>
              </a:xfrm>
              <a:prstGeom prst="rect">
                <a:avLst/>
              </a:prstGeom>
              <a:ln>
                <a:noFill/>
              </a:ln>
            </p:spPr>
            <p:txBody>
              <a:bodyPr wrap="square" lIns="51434" tIns="25717" rIns="51434" bIns="25717">
                <a:spAutoFit/>
              </a:bodyPr>
              <a:lstStyle/>
              <a:p>
                <a:pPr algn="ctr" defTabSz="685800">
                  <a:spcAft>
                    <a:spcPts val="225"/>
                  </a:spcAft>
                  <a:defRPr/>
                </a:pPr>
                <a:r>
                  <a:rPr lang="en-GB" sz="1050" b="1" kern="0" dirty="0">
                    <a:solidFill>
                      <a:prstClr val="black">
                        <a:lumMod val="50000"/>
                        <a:lumOff val="50000"/>
                      </a:prstClr>
                    </a:solidFill>
                  </a:rPr>
                  <a:t>Month</a:t>
                </a:r>
                <a:r>
                  <a:rPr lang="en-GB" sz="1050" b="1" kern="0" dirty="0">
                    <a:solidFill>
                      <a:prstClr val="black">
                        <a:lumMod val="50000"/>
                        <a:lumOff val="50000"/>
                      </a:prstClr>
                    </a:solidFill>
                    <a:latin typeface="Calibri" panose="020F0502020204030204"/>
                  </a:rPr>
                  <a:t> 2</a:t>
                </a:r>
              </a:p>
            </p:txBody>
          </p:sp>
          <p:sp>
            <p:nvSpPr>
              <p:cNvPr id="623" name="Retângulo 622">
                <a:extLst>
                  <a:ext uri="{FF2B5EF4-FFF2-40B4-BE49-F238E27FC236}">
                    <a16:creationId xmlns:a16="http://schemas.microsoft.com/office/drawing/2014/main" xmlns="" id="{5673A823-029E-B38E-0804-FD8D5472A932}"/>
                  </a:ext>
                </a:extLst>
              </p:cNvPr>
              <p:cNvSpPr/>
              <p:nvPr/>
            </p:nvSpPr>
            <p:spPr>
              <a:xfrm>
                <a:off x="8195025" y="1806660"/>
                <a:ext cx="1850492" cy="172497"/>
              </a:xfrm>
              <a:prstGeom prst="rect">
                <a:avLst/>
              </a:prstGeom>
              <a:ln>
                <a:noFill/>
              </a:ln>
            </p:spPr>
            <p:txBody>
              <a:bodyPr wrap="square" lIns="51434" tIns="25717" rIns="51434" bIns="25717">
                <a:spAutoFit/>
              </a:bodyPr>
              <a:lstStyle/>
              <a:p>
                <a:pPr algn="ctr" defTabSz="685800">
                  <a:spcAft>
                    <a:spcPts val="225"/>
                  </a:spcAft>
                  <a:defRPr/>
                </a:pPr>
                <a:r>
                  <a:rPr lang="en-GB" sz="1050" b="1" kern="0" dirty="0">
                    <a:solidFill>
                      <a:prstClr val="black">
                        <a:lumMod val="50000"/>
                        <a:lumOff val="50000"/>
                      </a:prstClr>
                    </a:solidFill>
                  </a:rPr>
                  <a:t>Month</a:t>
                </a:r>
                <a:r>
                  <a:rPr lang="en-GB" sz="1050" b="1" kern="0" dirty="0">
                    <a:solidFill>
                      <a:prstClr val="black">
                        <a:lumMod val="50000"/>
                        <a:lumOff val="50000"/>
                      </a:prstClr>
                    </a:solidFill>
                    <a:latin typeface="Calibri" panose="020F0502020204030204"/>
                  </a:rPr>
                  <a:t> 3</a:t>
                </a:r>
              </a:p>
            </p:txBody>
          </p:sp>
          <p:cxnSp>
            <p:nvCxnSpPr>
              <p:cNvPr id="627" name="Conector reto 626">
                <a:extLst>
                  <a:ext uri="{FF2B5EF4-FFF2-40B4-BE49-F238E27FC236}">
                    <a16:creationId xmlns:a16="http://schemas.microsoft.com/office/drawing/2014/main" xmlns="" id="{BE4EF18F-541C-EDEA-AA60-1E8D710E5FB7}"/>
                  </a:ext>
                </a:extLst>
              </p:cNvPr>
              <p:cNvCxnSpPr>
                <a:cxnSpLocks/>
              </p:cNvCxnSpPr>
              <p:nvPr/>
            </p:nvCxnSpPr>
            <p:spPr>
              <a:xfrm flipV="1">
                <a:off x="3483350" y="2037423"/>
                <a:ext cx="6840000" cy="1"/>
              </a:xfrm>
              <a:prstGeom prst="line">
                <a:avLst/>
              </a:prstGeom>
              <a:noFill/>
              <a:ln w="12700" cap="flat" cmpd="sng" algn="ctr">
                <a:solidFill>
                  <a:sysClr val="windowText" lastClr="000000"/>
                </a:solidFill>
                <a:prstDash val="solid"/>
                <a:miter lim="800000"/>
                <a:headEnd type="none" w="lg" len="lg"/>
                <a:tailEnd type="none" w="lg" len="lg"/>
              </a:ln>
              <a:effectLst/>
            </p:spPr>
          </p:cxnSp>
          <p:cxnSp>
            <p:nvCxnSpPr>
              <p:cNvPr id="628" name="Conector reto 627">
                <a:extLst>
                  <a:ext uri="{FF2B5EF4-FFF2-40B4-BE49-F238E27FC236}">
                    <a16:creationId xmlns:a16="http://schemas.microsoft.com/office/drawing/2014/main" xmlns="" id="{6F36422B-D124-681F-E0FA-F242E9C71C75}"/>
                  </a:ext>
                </a:extLst>
              </p:cNvPr>
              <p:cNvCxnSpPr>
                <a:cxnSpLocks/>
              </p:cNvCxnSpPr>
              <p:nvPr/>
            </p:nvCxnSpPr>
            <p:spPr>
              <a:xfrm>
                <a:off x="5667148" y="1906643"/>
                <a:ext cx="0" cy="129147"/>
              </a:xfrm>
              <a:prstGeom prst="line">
                <a:avLst/>
              </a:prstGeom>
              <a:noFill/>
              <a:ln w="12700" cap="flat" cmpd="sng" algn="ctr">
                <a:solidFill>
                  <a:srgbClr val="748203"/>
                </a:solidFill>
                <a:prstDash val="solid"/>
                <a:miter lim="800000"/>
                <a:headEnd type="none" w="lg" len="lg"/>
                <a:tailEnd type="none" w="lg" len="lg"/>
              </a:ln>
              <a:effectLst/>
            </p:spPr>
          </p:cxnSp>
          <p:sp>
            <p:nvSpPr>
              <p:cNvPr id="631" name="AutoShape 23">
                <a:extLst>
                  <a:ext uri="{FF2B5EF4-FFF2-40B4-BE49-F238E27FC236}">
                    <a16:creationId xmlns:a16="http://schemas.microsoft.com/office/drawing/2014/main" xmlns="" id="{2C76351A-4F51-A98D-0C28-3E3BBC54CD85}"/>
                  </a:ext>
                </a:extLst>
              </p:cNvPr>
              <p:cNvSpPr>
                <a:spLocks noChangeArrowheads="1"/>
              </p:cNvSpPr>
              <p:nvPr/>
            </p:nvSpPr>
            <p:spPr bwMode="auto">
              <a:xfrm>
                <a:off x="1639398" y="2587560"/>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smtClean="0">
                    <a:solidFill>
                      <a:srgbClr val="000000"/>
                    </a:solidFill>
                    <a:latin typeface="Calibri" panose="020F0502020204030204"/>
                  </a:rPr>
                  <a:t>Discovery</a:t>
                </a:r>
                <a:endParaRPr lang="pt-BR" sz="825" kern="0" dirty="0">
                  <a:solidFill>
                    <a:srgbClr val="000000"/>
                  </a:solidFill>
                  <a:latin typeface="Calibri" panose="020F0502020204030204"/>
                </a:endParaRPr>
              </a:p>
            </p:txBody>
          </p:sp>
          <p:sp>
            <p:nvSpPr>
              <p:cNvPr id="632" name="Rectangle 31">
                <a:extLst>
                  <a:ext uri="{FF2B5EF4-FFF2-40B4-BE49-F238E27FC236}">
                    <a16:creationId xmlns:a16="http://schemas.microsoft.com/office/drawing/2014/main" xmlns="" id="{254185AC-4578-DF0F-0105-F84EF1C24048}"/>
                  </a:ext>
                </a:extLst>
              </p:cNvPr>
              <p:cNvSpPr>
                <a:spLocks noChangeArrowheads="1"/>
              </p:cNvSpPr>
              <p:nvPr/>
            </p:nvSpPr>
            <p:spPr bwMode="auto">
              <a:xfrm>
                <a:off x="1270575" y="2624620"/>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1</a:t>
                </a:r>
              </a:p>
            </p:txBody>
          </p:sp>
          <p:sp>
            <p:nvSpPr>
              <p:cNvPr id="633" name="AutoShape 23">
                <a:extLst>
                  <a:ext uri="{FF2B5EF4-FFF2-40B4-BE49-F238E27FC236}">
                    <a16:creationId xmlns:a16="http://schemas.microsoft.com/office/drawing/2014/main" xmlns="" id="{1FD35F52-9236-70AC-315C-16B059B6F8D4}"/>
                  </a:ext>
                </a:extLst>
              </p:cNvPr>
              <p:cNvSpPr>
                <a:spLocks noChangeArrowheads="1"/>
              </p:cNvSpPr>
              <p:nvPr/>
            </p:nvSpPr>
            <p:spPr bwMode="auto">
              <a:xfrm>
                <a:off x="1637548" y="2875812"/>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err="1">
                    <a:solidFill>
                      <a:srgbClr val="000000"/>
                    </a:solidFill>
                  </a:rPr>
                  <a:t>Development</a:t>
                </a:r>
                <a:endParaRPr lang="pt-BR" sz="825" kern="0" dirty="0">
                  <a:solidFill>
                    <a:srgbClr val="000000"/>
                  </a:solidFill>
                  <a:latin typeface="Calibri" panose="020F0502020204030204"/>
                </a:endParaRPr>
              </a:p>
            </p:txBody>
          </p:sp>
          <p:sp>
            <p:nvSpPr>
              <p:cNvPr id="634" name="AutoShape 23">
                <a:extLst>
                  <a:ext uri="{FF2B5EF4-FFF2-40B4-BE49-F238E27FC236}">
                    <a16:creationId xmlns:a16="http://schemas.microsoft.com/office/drawing/2014/main" xmlns="" id="{13D3E0DB-8B3C-F402-EEBE-F0DA1BA792FF}"/>
                  </a:ext>
                </a:extLst>
              </p:cNvPr>
              <p:cNvSpPr>
                <a:spLocks noChangeArrowheads="1"/>
              </p:cNvSpPr>
              <p:nvPr/>
            </p:nvSpPr>
            <p:spPr bwMode="auto">
              <a:xfrm>
                <a:off x="1637548" y="3152527"/>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a:solidFill>
                      <a:srgbClr val="000000"/>
                    </a:solidFill>
                  </a:rPr>
                  <a:t>Unit </a:t>
                </a:r>
                <a:r>
                  <a:rPr lang="pt-BR" sz="825" kern="0" dirty="0" err="1">
                    <a:solidFill>
                      <a:srgbClr val="000000"/>
                    </a:solidFill>
                  </a:rPr>
                  <a:t>Tests|Documentation</a:t>
                </a:r>
                <a:endParaRPr lang="pt-BR" sz="825" kern="0" dirty="0">
                  <a:solidFill>
                    <a:srgbClr val="000000"/>
                  </a:solidFill>
                  <a:latin typeface="Calibri" panose="020F0502020204030204"/>
                </a:endParaRPr>
              </a:p>
            </p:txBody>
          </p:sp>
          <p:sp>
            <p:nvSpPr>
              <p:cNvPr id="635" name="Rectangle 31">
                <a:extLst>
                  <a:ext uri="{FF2B5EF4-FFF2-40B4-BE49-F238E27FC236}">
                    <a16:creationId xmlns:a16="http://schemas.microsoft.com/office/drawing/2014/main" xmlns="" id="{E9C95355-5835-AC3C-B7D6-C8EFE5B03F3D}"/>
                  </a:ext>
                </a:extLst>
              </p:cNvPr>
              <p:cNvSpPr>
                <a:spLocks noChangeArrowheads="1"/>
              </p:cNvSpPr>
              <p:nvPr/>
            </p:nvSpPr>
            <p:spPr bwMode="auto">
              <a:xfrm>
                <a:off x="1270575" y="3201123"/>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3</a:t>
                </a:r>
              </a:p>
            </p:txBody>
          </p:sp>
          <p:sp>
            <p:nvSpPr>
              <p:cNvPr id="636" name="Rectangle 31">
                <a:extLst>
                  <a:ext uri="{FF2B5EF4-FFF2-40B4-BE49-F238E27FC236}">
                    <a16:creationId xmlns:a16="http://schemas.microsoft.com/office/drawing/2014/main" xmlns="" id="{EBEA8458-6D4F-A0DF-B91C-D25DB435DF79}"/>
                  </a:ext>
                </a:extLst>
              </p:cNvPr>
              <p:cNvSpPr>
                <a:spLocks noChangeArrowheads="1"/>
              </p:cNvSpPr>
              <p:nvPr/>
            </p:nvSpPr>
            <p:spPr bwMode="auto">
              <a:xfrm>
                <a:off x="1270575" y="3477838"/>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4</a:t>
                </a:r>
              </a:p>
            </p:txBody>
          </p:sp>
          <p:sp>
            <p:nvSpPr>
              <p:cNvPr id="638" name="AutoShape 23">
                <a:extLst>
                  <a:ext uri="{FF2B5EF4-FFF2-40B4-BE49-F238E27FC236}">
                    <a16:creationId xmlns:a16="http://schemas.microsoft.com/office/drawing/2014/main" xmlns="" id="{2323EC89-8B8B-B512-5B8D-C225850F3FFD}"/>
                  </a:ext>
                </a:extLst>
              </p:cNvPr>
              <p:cNvSpPr>
                <a:spLocks noChangeArrowheads="1"/>
              </p:cNvSpPr>
              <p:nvPr/>
            </p:nvSpPr>
            <p:spPr bwMode="auto">
              <a:xfrm>
                <a:off x="1637548" y="1670998"/>
                <a:ext cx="1800000" cy="392400"/>
              </a:xfrm>
              <a:prstGeom prst="homePlate">
                <a:avLst>
                  <a:gd name="adj" fmla="val 0"/>
                </a:avLst>
              </a:prstGeom>
              <a:solidFill>
                <a:srgbClr val="44546A"/>
              </a:solidFill>
              <a:ln>
                <a:noFill/>
              </a:ln>
            </p:spPr>
            <p:txBody>
              <a:bodyPr wrap="square" lIns="51434" tIns="25717" rIns="51434" bIns="25717" anchor="ctr">
                <a:noAutofit/>
              </a:bodyPr>
              <a:lstStyle/>
              <a:p>
                <a:pPr algn="ctr" defTabSz="685800">
                  <a:defRPr/>
                </a:pPr>
                <a:r>
                  <a:rPr lang="pt-BR" sz="788" kern="0" dirty="0" err="1">
                    <a:solidFill>
                      <a:srgbClr val="FFFFFF"/>
                    </a:solidFill>
                    <a:latin typeface="TIM Sans" panose="00000500000000000000" pitchFamily="50" charset="0"/>
                  </a:rPr>
                  <a:t>Activities</a:t>
                </a:r>
                <a:endParaRPr lang="pt-BR" sz="788" kern="0" dirty="0">
                  <a:solidFill>
                    <a:srgbClr val="FFFFFF"/>
                  </a:solidFill>
                  <a:latin typeface="TIM Sans" panose="00000500000000000000" pitchFamily="50" charset="0"/>
                </a:endParaRPr>
              </a:p>
            </p:txBody>
          </p:sp>
          <p:sp>
            <p:nvSpPr>
              <p:cNvPr id="639" name="Rectangle 31">
                <a:extLst>
                  <a:ext uri="{FF2B5EF4-FFF2-40B4-BE49-F238E27FC236}">
                    <a16:creationId xmlns:a16="http://schemas.microsoft.com/office/drawing/2014/main" xmlns="" id="{53E8DB86-45C8-FB71-85E0-AF6AEC637434}"/>
                  </a:ext>
                </a:extLst>
              </p:cNvPr>
              <p:cNvSpPr>
                <a:spLocks noChangeArrowheads="1"/>
              </p:cNvSpPr>
              <p:nvPr/>
            </p:nvSpPr>
            <p:spPr bwMode="auto">
              <a:xfrm>
                <a:off x="1326140" y="1670998"/>
                <a:ext cx="288000" cy="392389"/>
              </a:xfrm>
              <a:prstGeom prst="rect">
                <a:avLst/>
              </a:prstGeom>
              <a:solidFill>
                <a:srgbClr val="44546A"/>
              </a:solidFill>
              <a:ln>
                <a:noFill/>
              </a:ln>
            </p:spPr>
            <p:txBody>
              <a:bodyPr wrap="square" lIns="51434" tIns="25717" rIns="51434" bIns="25717" anchor="ctr">
                <a:noAutofit/>
              </a:bodyPr>
              <a:lstStyle/>
              <a:p>
                <a:pPr algn="ctr" defTabSz="685800">
                  <a:defRPr/>
                </a:pPr>
                <a:r>
                  <a:rPr lang="pt-BR" sz="1050" kern="0">
                    <a:solidFill>
                      <a:srgbClr val="FFFFFF"/>
                    </a:solidFill>
                    <a:latin typeface="TIM Sans" panose="00000500000000000000" pitchFamily="50" charset="0"/>
                  </a:rPr>
                  <a:t>#</a:t>
                </a:r>
              </a:p>
            </p:txBody>
          </p:sp>
          <p:sp>
            <p:nvSpPr>
              <p:cNvPr id="640" name="AutoShape 23">
                <a:extLst>
                  <a:ext uri="{FF2B5EF4-FFF2-40B4-BE49-F238E27FC236}">
                    <a16:creationId xmlns:a16="http://schemas.microsoft.com/office/drawing/2014/main" xmlns="" id="{27328F2D-74EB-7EE4-4920-A5059D8B8288}"/>
                  </a:ext>
                </a:extLst>
              </p:cNvPr>
              <p:cNvSpPr>
                <a:spLocks noChangeArrowheads="1"/>
              </p:cNvSpPr>
              <p:nvPr/>
            </p:nvSpPr>
            <p:spPr bwMode="auto">
              <a:xfrm>
                <a:off x="1637548" y="3435773"/>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err="1">
                    <a:solidFill>
                      <a:srgbClr val="000000"/>
                    </a:solidFill>
                  </a:rPr>
                  <a:t>Homologation</a:t>
                </a:r>
                <a:endParaRPr lang="pt-BR" sz="825" kern="0" dirty="0">
                  <a:solidFill>
                    <a:srgbClr val="000000"/>
                  </a:solidFill>
                  <a:latin typeface="Calibri" panose="020F0502020204030204"/>
                </a:endParaRPr>
              </a:p>
            </p:txBody>
          </p:sp>
          <p:sp>
            <p:nvSpPr>
              <p:cNvPr id="641" name="Rectangle 31">
                <a:extLst>
                  <a:ext uri="{FF2B5EF4-FFF2-40B4-BE49-F238E27FC236}">
                    <a16:creationId xmlns:a16="http://schemas.microsoft.com/office/drawing/2014/main" xmlns="" id="{4FE7303C-07DB-1A70-E523-988CBA4F0D1F}"/>
                  </a:ext>
                </a:extLst>
              </p:cNvPr>
              <p:cNvSpPr>
                <a:spLocks noChangeArrowheads="1"/>
              </p:cNvSpPr>
              <p:nvPr/>
            </p:nvSpPr>
            <p:spPr bwMode="auto">
              <a:xfrm>
                <a:off x="1270575" y="3761084"/>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5</a:t>
                </a:r>
              </a:p>
            </p:txBody>
          </p:sp>
          <p:sp>
            <p:nvSpPr>
              <p:cNvPr id="642" name="Rectangle 31">
                <a:extLst>
                  <a:ext uri="{FF2B5EF4-FFF2-40B4-BE49-F238E27FC236}">
                    <a16:creationId xmlns:a16="http://schemas.microsoft.com/office/drawing/2014/main" xmlns="" id="{605D4F72-3E7D-FD63-0C8D-DFC4F8941F90}"/>
                  </a:ext>
                </a:extLst>
              </p:cNvPr>
              <p:cNvSpPr>
                <a:spLocks noChangeArrowheads="1"/>
              </p:cNvSpPr>
              <p:nvPr/>
            </p:nvSpPr>
            <p:spPr bwMode="auto">
              <a:xfrm>
                <a:off x="1270575" y="4055041"/>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6</a:t>
                </a:r>
              </a:p>
            </p:txBody>
          </p:sp>
          <p:sp>
            <p:nvSpPr>
              <p:cNvPr id="643" name="AutoShape 23">
                <a:extLst>
                  <a:ext uri="{FF2B5EF4-FFF2-40B4-BE49-F238E27FC236}">
                    <a16:creationId xmlns:a16="http://schemas.microsoft.com/office/drawing/2014/main" xmlns="" id="{5993E536-A274-0331-FBA2-0163DCA0DF02}"/>
                  </a:ext>
                </a:extLst>
              </p:cNvPr>
              <p:cNvSpPr>
                <a:spLocks noChangeArrowheads="1"/>
              </p:cNvSpPr>
              <p:nvPr/>
            </p:nvSpPr>
            <p:spPr bwMode="auto">
              <a:xfrm>
                <a:off x="1637548" y="3729730"/>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err="1">
                    <a:solidFill>
                      <a:srgbClr val="000000"/>
                    </a:solidFill>
                  </a:rPr>
                  <a:t>Implantation</a:t>
                </a:r>
                <a:endParaRPr lang="pt-BR" sz="825" kern="0" dirty="0">
                  <a:solidFill>
                    <a:srgbClr val="000000"/>
                  </a:solidFill>
                  <a:latin typeface="Calibri" panose="020F0502020204030204"/>
                </a:endParaRPr>
              </a:p>
            </p:txBody>
          </p:sp>
          <p:cxnSp>
            <p:nvCxnSpPr>
              <p:cNvPr id="644" name="Conector reto 643">
                <a:extLst>
                  <a:ext uri="{FF2B5EF4-FFF2-40B4-BE49-F238E27FC236}">
                    <a16:creationId xmlns:a16="http://schemas.microsoft.com/office/drawing/2014/main" xmlns="" id="{C7DA73AF-8349-D677-68AF-FEDB38EA22CD}"/>
                  </a:ext>
                </a:extLst>
              </p:cNvPr>
              <p:cNvCxnSpPr>
                <a:cxnSpLocks/>
              </p:cNvCxnSpPr>
              <p:nvPr/>
            </p:nvCxnSpPr>
            <p:spPr>
              <a:xfrm>
                <a:off x="7907172" y="1906643"/>
                <a:ext cx="0" cy="129147"/>
              </a:xfrm>
              <a:prstGeom prst="line">
                <a:avLst/>
              </a:prstGeom>
              <a:noFill/>
              <a:ln w="12700" cap="flat" cmpd="sng" algn="ctr">
                <a:solidFill>
                  <a:srgbClr val="748203"/>
                </a:solidFill>
                <a:prstDash val="solid"/>
                <a:miter lim="800000"/>
                <a:headEnd type="none" w="lg" len="lg"/>
                <a:tailEnd type="none" w="lg" len="lg"/>
              </a:ln>
              <a:effectLst/>
            </p:spPr>
          </p:cxnSp>
          <p:cxnSp>
            <p:nvCxnSpPr>
              <p:cNvPr id="646" name="Conector reto 645">
                <a:extLst>
                  <a:ext uri="{FF2B5EF4-FFF2-40B4-BE49-F238E27FC236}">
                    <a16:creationId xmlns:a16="http://schemas.microsoft.com/office/drawing/2014/main" xmlns="" id="{F73DED61-7D49-03AD-4B65-318D1954FC16}"/>
                  </a:ext>
                </a:extLst>
              </p:cNvPr>
              <p:cNvCxnSpPr>
                <a:cxnSpLocks/>
              </p:cNvCxnSpPr>
              <p:nvPr/>
            </p:nvCxnSpPr>
            <p:spPr>
              <a:xfrm>
                <a:off x="5662451" y="1967508"/>
                <a:ext cx="0" cy="2196000"/>
              </a:xfrm>
              <a:prstGeom prst="line">
                <a:avLst/>
              </a:prstGeom>
              <a:noFill/>
              <a:ln w="19050">
                <a:solidFill>
                  <a:sysClr val="windowText" lastClr="000000">
                    <a:alpha val="36000"/>
                  </a:sysClr>
                </a:solidFill>
                <a:prstDash val="dash"/>
                <a:miter lim="800000"/>
                <a:headEnd/>
                <a:tailEnd/>
              </a:ln>
            </p:spPr>
          </p:cxnSp>
          <p:cxnSp>
            <p:nvCxnSpPr>
              <p:cNvPr id="648" name="Conector reto 647">
                <a:extLst>
                  <a:ext uri="{FF2B5EF4-FFF2-40B4-BE49-F238E27FC236}">
                    <a16:creationId xmlns:a16="http://schemas.microsoft.com/office/drawing/2014/main" xmlns="" id="{DBDC547C-226D-A195-F0FE-9D5316DEAD2D}"/>
                  </a:ext>
                </a:extLst>
              </p:cNvPr>
              <p:cNvCxnSpPr>
                <a:cxnSpLocks/>
              </p:cNvCxnSpPr>
              <p:nvPr/>
            </p:nvCxnSpPr>
            <p:spPr>
              <a:xfrm>
                <a:off x="7908657" y="1967508"/>
                <a:ext cx="0" cy="2196000"/>
              </a:xfrm>
              <a:prstGeom prst="line">
                <a:avLst/>
              </a:prstGeom>
              <a:noFill/>
              <a:ln w="19050">
                <a:solidFill>
                  <a:sysClr val="windowText" lastClr="000000">
                    <a:alpha val="36000"/>
                  </a:sysClr>
                </a:solidFill>
                <a:prstDash val="dash"/>
                <a:miter lim="800000"/>
                <a:headEnd/>
                <a:tailEnd/>
              </a:ln>
            </p:spPr>
          </p:cxnSp>
          <p:sp>
            <p:nvSpPr>
              <p:cNvPr id="652" name="AutoShape 23">
                <a:extLst>
                  <a:ext uri="{FF2B5EF4-FFF2-40B4-BE49-F238E27FC236}">
                    <a16:creationId xmlns:a16="http://schemas.microsoft.com/office/drawing/2014/main" xmlns="" id="{742D66BB-04A9-076A-E99D-FB4688B9B134}"/>
                  </a:ext>
                </a:extLst>
              </p:cNvPr>
              <p:cNvSpPr>
                <a:spLocks noChangeArrowheads="1"/>
              </p:cNvSpPr>
              <p:nvPr/>
            </p:nvSpPr>
            <p:spPr bwMode="auto">
              <a:xfrm>
                <a:off x="3469925" y="1671694"/>
                <a:ext cx="6876000" cy="135510"/>
              </a:xfrm>
              <a:prstGeom prst="homePlate">
                <a:avLst>
                  <a:gd name="adj" fmla="val 0"/>
                </a:avLst>
              </a:prstGeom>
              <a:solidFill>
                <a:sysClr val="window" lastClr="FFFFFF">
                  <a:lumMod val="50000"/>
                  <a:alpha val="80000"/>
                </a:sysClr>
              </a:solidFill>
              <a:ln w="6350" cap="flat" cmpd="sng" algn="ctr">
                <a:noFill/>
                <a:prstDash val="solid"/>
                <a:miter lim="800000"/>
              </a:ln>
              <a:effectLst>
                <a:outerShdw sx="1000" sy="1000" rotWithShape="0">
                  <a:srgbClr val="000000"/>
                </a:outerShdw>
              </a:effectLst>
            </p:spPr>
            <p:txBody>
              <a:bodyPr lIns="51434" tIns="25717" rIns="51434" bIns="25717" rtlCol="0" anchor="ctr"/>
              <a:lstStyle/>
              <a:p>
                <a:pPr algn="ctr" defTabSz="685800">
                  <a:defRPr/>
                </a:pPr>
                <a:r>
                  <a:rPr lang="pt-BR" sz="900" kern="0" dirty="0" err="1">
                    <a:solidFill>
                      <a:prstClr val="white"/>
                    </a:solidFill>
                    <a:latin typeface="Calibri" panose="020F0502020204030204"/>
                  </a:rPr>
                  <a:t>Timeline</a:t>
                </a:r>
                <a:endParaRPr lang="pt-BR" sz="900" kern="0" dirty="0">
                  <a:solidFill>
                    <a:prstClr val="white"/>
                  </a:solidFill>
                  <a:latin typeface="Calibri" panose="020F0502020204030204"/>
                </a:endParaRPr>
              </a:p>
            </p:txBody>
          </p:sp>
          <p:sp>
            <p:nvSpPr>
              <p:cNvPr id="655" name="Retângulo de cantos arredondados 143">
                <a:extLst>
                  <a:ext uri="{FF2B5EF4-FFF2-40B4-BE49-F238E27FC236}">
                    <a16:creationId xmlns:a16="http://schemas.microsoft.com/office/drawing/2014/main" xmlns="" id="{7458DD0B-B189-C0B3-C698-9AD29B7889C0}"/>
                  </a:ext>
                </a:extLst>
              </p:cNvPr>
              <p:cNvSpPr/>
              <p:nvPr/>
            </p:nvSpPr>
            <p:spPr>
              <a:xfrm>
                <a:off x="6783827" y="3201123"/>
                <a:ext cx="1144586" cy="180000"/>
              </a:xfrm>
              <a:prstGeom prst="roundRect">
                <a:avLst/>
              </a:prstGeom>
              <a:solidFill>
                <a:srgbClr val="4472C4">
                  <a:lumMod val="40000"/>
                  <a:lumOff val="60000"/>
                </a:srgb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sp>
            <p:nvSpPr>
              <p:cNvPr id="656" name="Losango 655">
                <a:extLst>
                  <a:ext uri="{FF2B5EF4-FFF2-40B4-BE49-F238E27FC236}">
                    <a16:creationId xmlns:a16="http://schemas.microsoft.com/office/drawing/2014/main" xmlns="" id="{60EA4A55-8C1A-F59B-B58C-B08C57027A57}"/>
                  </a:ext>
                </a:extLst>
              </p:cNvPr>
              <p:cNvSpPr/>
              <p:nvPr/>
            </p:nvSpPr>
            <p:spPr>
              <a:xfrm>
                <a:off x="3483350" y="2308909"/>
                <a:ext cx="180000" cy="117187"/>
              </a:xfrm>
              <a:prstGeom prst="diamond">
                <a:avLst/>
              </a:prstGeom>
              <a:solidFill>
                <a:srgbClr val="4472C4">
                  <a:lumMod val="40000"/>
                  <a:lumOff val="60000"/>
                </a:srgbClr>
              </a:solidFill>
              <a:ln w="12700" cap="flat" cmpd="sng" algn="ctr">
                <a:solidFill>
                  <a:srgbClr val="44546A">
                    <a:lumMod val="60000"/>
                    <a:lumOff val="40000"/>
                  </a:srgbClr>
                </a:solidFill>
                <a:prstDash val="solid"/>
                <a:miter lim="800000"/>
              </a:ln>
              <a:effectLst/>
            </p:spPr>
            <p:txBody>
              <a:bodyPr rtlCol="0" anchor="ctr"/>
              <a:lstStyle/>
              <a:p>
                <a:pPr algn="ctr" defTabSz="685800">
                  <a:defRPr/>
                </a:pPr>
                <a:endParaRPr lang="pt-BR" sz="1350" kern="0">
                  <a:solidFill>
                    <a:srgbClr val="FFFFFF"/>
                  </a:solidFill>
                  <a:latin typeface="Calibri" panose="020F0502020204030204"/>
                </a:endParaRPr>
              </a:p>
            </p:txBody>
          </p:sp>
          <p:sp>
            <p:nvSpPr>
              <p:cNvPr id="684" name="Retângulo de cantos arredondados 143">
                <a:extLst>
                  <a:ext uri="{FF2B5EF4-FFF2-40B4-BE49-F238E27FC236}">
                    <a16:creationId xmlns:a16="http://schemas.microsoft.com/office/drawing/2014/main" xmlns="" id="{861D1FB3-A9B8-CECA-7D9C-C973C5066FBB}"/>
                  </a:ext>
                </a:extLst>
              </p:cNvPr>
              <p:cNvSpPr/>
              <p:nvPr/>
            </p:nvSpPr>
            <p:spPr>
              <a:xfrm>
                <a:off x="9566271" y="4019639"/>
                <a:ext cx="840585" cy="180000"/>
              </a:xfrm>
              <a:prstGeom prst="roundRect">
                <a:avLst/>
              </a:prstGeom>
              <a:pattFill prst="wdUpDiag">
                <a:fgClr>
                  <a:srgbClr val="4472C4">
                    <a:lumMod val="40000"/>
                    <a:lumOff val="60000"/>
                  </a:srgbClr>
                </a:fgClr>
                <a:bgClr>
                  <a:srgbClr val="FFFFFF"/>
                </a:bgClr>
              </a:patt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sp>
            <p:nvSpPr>
              <p:cNvPr id="691" name="Retângulo de cantos arredondados 141">
                <a:extLst>
                  <a:ext uri="{FF2B5EF4-FFF2-40B4-BE49-F238E27FC236}">
                    <a16:creationId xmlns:a16="http://schemas.microsoft.com/office/drawing/2014/main" xmlns="" id="{A223F031-956A-C83C-6197-F437026DFEAD}"/>
                  </a:ext>
                </a:extLst>
              </p:cNvPr>
              <p:cNvSpPr/>
              <p:nvPr/>
            </p:nvSpPr>
            <p:spPr>
              <a:xfrm>
                <a:off x="4006656" y="2911812"/>
                <a:ext cx="3376381" cy="180000"/>
              </a:xfrm>
              <a:prstGeom prst="roundRect">
                <a:avLst/>
              </a:prstGeom>
              <a:solidFill>
                <a:srgbClr val="6785C1">
                  <a:lumMod val="75000"/>
                </a:srgb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sp>
            <p:nvSpPr>
              <p:cNvPr id="702" name="Retângulo de cantos arredondados 141">
                <a:extLst>
                  <a:ext uri="{FF2B5EF4-FFF2-40B4-BE49-F238E27FC236}">
                    <a16:creationId xmlns:a16="http://schemas.microsoft.com/office/drawing/2014/main" xmlns="" id="{AF043561-7704-CFA8-A972-28635EBE94B7}"/>
                  </a:ext>
                </a:extLst>
              </p:cNvPr>
              <p:cNvSpPr/>
              <p:nvPr/>
            </p:nvSpPr>
            <p:spPr>
              <a:xfrm>
                <a:off x="3483350" y="4377559"/>
                <a:ext cx="6082920" cy="180000"/>
              </a:xfrm>
              <a:prstGeom prst="roundRect">
                <a:avLst/>
              </a:prstGeom>
              <a:solidFill>
                <a:srgbClr val="0F1C50">
                  <a:lumMod val="50000"/>
                  <a:lumOff val="50000"/>
                </a:srgb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r>
                  <a:rPr lang="pt-BR" sz="675" kern="0" dirty="0">
                    <a:solidFill>
                      <a:prstClr val="white"/>
                    </a:solidFill>
                  </a:rPr>
                  <a:t>Management </a:t>
                </a:r>
                <a:r>
                  <a:rPr lang="pt-BR" sz="675" kern="0" dirty="0" err="1">
                    <a:solidFill>
                      <a:prstClr val="white"/>
                    </a:solidFill>
                  </a:rPr>
                  <a:t>and</a:t>
                </a:r>
                <a:r>
                  <a:rPr lang="pt-BR" sz="675" kern="0" dirty="0">
                    <a:solidFill>
                      <a:prstClr val="white"/>
                    </a:solidFill>
                  </a:rPr>
                  <a:t> </a:t>
                </a:r>
                <a:r>
                  <a:rPr lang="pt-BR" sz="675" kern="0" dirty="0" err="1">
                    <a:solidFill>
                      <a:prstClr val="white"/>
                    </a:solidFill>
                  </a:rPr>
                  <a:t>Control</a:t>
                </a:r>
                <a:endParaRPr lang="pt-BR" sz="675" kern="0" dirty="0">
                  <a:solidFill>
                    <a:prstClr val="white"/>
                  </a:solidFill>
                  <a:latin typeface="Calibri" panose="020F0502020204030204"/>
                </a:endParaRPr>
              </a:p>
            </p:txBody>
          </p:sp>
          <p:sp>
            <p:nvSpPr>
              <p:cNvPr id="704" name="Rectangle 31">
                <a:extLst>
                  <a:ext uri="{FF2B5EF4-FFF2-40B4-BE49-F238E27FC236}">
                    <a16:creationId xmlns:a16="http://schemas.microsoft.com/office/drawing/2014/main" xmlns="" id="{63668D40-04CE-6720-B136-08329E2D12E4}"/>
                  </a:ext>
                </a:extLst>
              </p:cNvPr>
              <p:cNvSpPr>
                <a:spLocks noChangeArrowheads="1"/>
              </p:cNvSpPr>
              <p:nvPr/>
            </p:nvSpPr>
            <p:spPr bwMode="auto">
              <a:xfrm>
                <a:off x="1270516" y="2909333"/>
                <a:ext cx="288000" cy="252000"/>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a:solidFill>
                      <a:srgbClr val="FFFFFF"/>
                    </a:solidFill>
                    <a:latin typeface="TIM Sans" panose="00000500000000000000" pitchFamily="50" charset="0"/>
                  </a:rPr>
                  <a:t>2</a:t>
                </a:r>
              </a:p>
            </p:txBody>
          </p:sp>
          <p:sp>
            <p:nvSpPr>
              <p:cNvPr id="709" name="Retângulo de cantos arredondados 143">
                <a:extLst>
                  <a:ext uri="{FF2B5EF4-FFF2-40B4-BE49-F238E27FC236}">
                    <a16:creationId xmlns:a16="http://schemas.microsoft.com/office/drawing/2014/main" xmlns="" id="{CDF7EE98-981C-1374-96F9-A458A0F92E4D}"/>
                  </a:ext>
                </a:extLst>
              </p:cNvPr>
              <p:cNvSpPr/>
              <p:nvPr/>
            </p:nvSpPr>
            <p:spPr>
              <a:xfrm>
                <a:off x="7885196" y="3435773"/>
                <a:ext cx="575999" cy="180000"/>
              </a:xfrm>
              <a:prstGeom prst="roundRect">
                <a:avLst/>
              </a:prstGeom>
              <a:solidFill>
                <a:srgbClr val="2B4069"/>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sp>
            <p:nvSpPr>
              <p:cNvPr id="7" name="AutoShape 23">
                <a:extLst>
                  <a:ext uri="{FF2B5EF4-FFF2-40B4-BE49-F238E27FC236}">
                    <a16:creationId xmlns:a16="http://schemas.microsoft.com/office/drawing/2014/main" xmlns="" id="{CB427575-7DB5-6223-833C-0B2CC24F4DA6}"/>
                  </a:ext>
                </a:extLst>
              </p:cNvPr>
              <p:cNvSpPr>
                <a:spLocks noChangeArrowheads="1"/>
              </p:cNvSpPr>
              <p:nvPr/>
            </p:nvSpPr>
            <p:spPr bwMode="auto">
              <a:xfrm>
                <a:off x="1637548" y="4022746"/>
                <a:ext cx="1800000" cy="252000"/>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err="1">
                    <a:solidFill>
                      <a:srgbClr val="000000"/>
                    </a:solidFill>
                  </a:rPr>
                  <a:t>Assisted</a:t>
                </a:r>
                <a:r>
                  <a:rPr lang="pt-BR" sz="825" kern="0" dirty="0">
                    <a:solidFill>
                      <a:srgbClr val="000000"/>
                    </a:solidFill>
                  </a:rPr>
                  <a:t> </a:t>
                </a:r>
                <a:r>
                  <a:rPr lang="pt-BR" sz="825" kern="0" dirty="0" err="1">
                    <a:solidFill>
                      <a:srgbClr val="000000"/>
                    </a:solidFill>
                  </a:rPr>
                  <a:t>Production</a:t>
                </a:r>
                <a:endParaRPr lang="pt-BR" sz="825" kern="0" dirty="0">
                  <a:solidFill>
                    <a:srgbClr val="000000"/>
                  </a:solidFill>
                  <a:latin typeface="Calibri" panose="020F0502020204030204"/>
                </a:endParaRPr>
              </a:p>
            </p:txBody>
          </p:sp>
          <p:sp>
            <p:nvSpPr>
              <p:cNvPr id="8" name="Retângulo de cantos arredondados 143">
                <a:extLst>
                  <a:ext uri="{FF2B5EF4-FFF2-40B4-BE49-F238E27FC236}">
                    <a16:creationId xmlns:a16="http://schemas.microsoft.com/office/drawing/2014/main" xmlns="" id="{3E547DFD-51E9-27D2-74CF-8766AAB6209E}"/>
                  </a:ext>
                </a:extLst>
              </p:cNvPr>
              <p:cNvSpPr/>
              <p:nvPr/>
            </p:nvSpPr>
            <p:spPr>
              <a:xfrm>
                <a:off x="8461195" y="4022746"/>
                <a:ext cx="1105075" cy="180000"/>
              </a:xfrm>
              <a:prstGeom prst="roundRect">
                <a:avLst/>
              </a:prstGeom>
              <a:solidFill>
                <a:srgbClr val="00B05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grpSp>
        <p:sp>
          <p:nvSpPr>
            <p:cNvPr id="720" name="Retângulo 719">
              <a:extLst>
                <a:ext uri="{FF2B5EF4-FFF2-40B4-BE49-F238E27FC236}">
                  <a16:creationId xmlns:a16="http://schemas.microsoft.com/office/drawing/2014/main" xmlns="" id="{A51CC0EF-48B9-0DD9-99CE-C065EDAC79EB}"/>
                </a:ext>
              </a:extLst>
            </p:cNvPr>
            <p:cNvSpPr/>
            <p:nvPr/>
          </p:nvSpPr>
          <p:spPr>
            <a:xfrm>
              <a:off x="2648465" y="1663924"/>
              <a:ext cx="2292110" cy="153849"/>
            </a:xfrm>
            <a:prstGeom prst="rect">
              <a:avLst/>
            </a:prstGeom>
            <a:ln>
              <a:noFill/>
            </a:ln>
          </p:spPr>
          <p:txBody>
            <a:bodyPr wrap="square" lIns="51434" tIns="25717" rIns="51434" bIns="25717">
              <a:spAutoFit/>
            </a:bodyPr>
            <a:lstStyle/>
            <a:p>
              <a:pPr algn="ctr" defTabSz="685800">
                <a:spcAft>
                  <a:spcPts val="225"/>
                </a:spcAft>
                <a:defRPr/>
              </a:pPr>
              <a:r>
                <a:rPr lang="en-GB" sz="900" b="1" kern="0" dirty="0">
                  <a:solidFill>
                    <a:prstClr val="black">
                      <a:lumMod val="50000"/>
                      <a:lumOff val="50000"/>
                    </a:prstClr>
                  </a:solidFill>
                  <a:latin typeface="Calibri" panose="020F0502020204030204"/>
                </a:rPr>
                <a:t>W1   |    W2    |     W3    |    W4</a:t>
              </a:r>
            </a:p>
          </p:txBody>
        </p:sp>
        <p:sp>
          <p:nvSpPr>
            <p:cNvPr id="721" name="Retângulo 720">
              <a:extLst>
                <a:ext uri="{FF2B5EF4-FFF2-40B4-BE49-F238E27FC236}">
                  <a16:creationId xmlns:a16="http://schemas.microsoft.com/office/drawing/2014/main" xmlns="" id="{D3881519-D375-4B15-089A-B5084250B4B0}"/>
                </a:ext>
              </a:extLst>
            </p:cNvPr>
            <p:cNvSpPr/>
            <p:nvPr/>
          </p:nvSpPr>
          <p:spPr>
            <a:xfrm>
              <a:off x="4826902" y="1663924"/>
              <a:ext cx="2292110" cy="153849"/>
            </a:xfrm>
            <a:prstGeom prst="rect">
              <a:avLst/>
            </a:prstGeom>
            <a:ln>
              <a:noFill/>
            </a:ln>
          </p:spPr>
          <p:txBody>
            <a:bodyPr wrap="square" lIns="51434" tIns="25717" rIns="51434" bIns="25717">
              <a:spAutoFit/>
            </a:bodyPr>
            <a:lstStyle/>
            <a:p>
              <a:pPr algn="ctr" defTabSz="685800">
                <a:spcAft>
                  <a:spcPts val="225"/>
                </a:spcAft>
                <a:defRPr/>
              </a:pPr>
              <a:r>
                <a:rPr lang="en-GB" sz="900" b="1" kern="0" dirty="0">
                  <a:solidFill>
                    <a:prstClr val="black">
                      <a:lumMod val="50000"/>
                      <a:lumOff val="50000"/>
                    </a:prstClr>
                  </a:solidFill>
                  <a:latin typeface="Calibri" panose="020F0502020204030204"/>
                </a:rPr>
                <a:t>   W1     |      W2      |     W3      |   W4</a:t>
              </a:r>
            </a:p>
          </p:txBody>
        </p:sp>
        <p:sp>
          <p:nvSpPr>
            <p:cNvPr id="722" name="Retângulo 721">
              <a:extLst>
                <a:ext uri="{FF2B5EF4-FFF2-40B4-BE49-F238E27FC236}">
                  <a16:creationId xmlns:a16="http://schemas.microsoft.com/office/drawing/2014/main" xmlns="" id="{3665D6CD-19E2-2621-8A8A-4F511FBB7DEA}"/>
                </a:ext>
              </a:extLst>
            </p:cNvPr>
            <p:cNvSpPr/>
            <p:nvPr/>
          </p:nvSpPr>
          <p:spPr>
            <a:xfrm>
              <a:off x="6912680" y="1663924"/>
              <a:ext cx="2820262" cy="153849"/>
            </a:xfrm>
            <a:prstGeom prst="rect">
              <a:avLst/>
            </a:prstGeom>
            <a:ln>
              <a:noFill/>
            </a:ln>
          </p:spPr>
          <p:txBody>
            <a:bodyPr wrap="square" lIns="51434" tIns="25717" rIns="51434" bIns="25717">
              <a:spAutoFit/>
            </a:bodyPr>
            <a:lstStyle/>
            <a:p>
              <a:pPr algn="ctr" defTabSz="685800">
                <a:spcAft>
                  <a:spcPts val="225"/>
                </a:spcAft>
                <a:defRPr/>
              </a:pPr>
              <a:r>
                <a:rPr lang="en-GB" sz="900" b="1" kern="0" dirty="0">
                  <a:solidFill>
                    <a:prstClr val="black">
                      <a:lumMod val="50000"/>
                      <a:lumOff val="50000"/>
                    </a:prstClr>
                  </a:solidFill>
                  <a:latin typeface="Calibri" panose="020F0502020204030204"/>
                </a:rPr>
                <a:t>   W1     |   W2     |     W3    |    W4   |    W5</a:t>
              </a:r>
            </a:p>
          </p:txBody>
        </p:sp>
        <p:sp>
          <p:nvSpPr>
            <p:cNvPr id="725" name="Fluxograma: Fita Perfurada 724">
              <a:extLst>
                <a:ext uri="{FF2B5EF4-FFF2-40B4-BE49-F238E27FC236}">
                  <a16:creationId xmlns:a16="http://schemas.microsoft.com/office/drawing/2014/main" xmlns="" id="{F6779425-BBC3-DD6F-7DF9-88E00C4E7B1E}"/>
                </a:ext>
              </a:extLst>
            </p:cNvPr>
            <p:cNvSpPr/>
            <p:nvPr/>
          </p:nvSpPr>
          <p:spPr>
            <a:xfrm>
              <a:off x="7684678" y="3248256"/>
              <a:ext cx="412661" cy="253914"/>
            </a:xfrm>
            <a:prstGeom prst="flowChartPunchedTape">
              <a:avLst/>
            </a:prstGeom>
            <a:solidFill>
              <a:srgbClr val="00B050"/>
            </a:solidFill>
            <a:ln w="25400" cap="flat" cmpd="sng" algn="ctr">
              <a:solidFill>
                <a:srgbClr val="00B050"/>
              </a:solidFill>
              <a:prstDash val="solid"/>
            </a:ln>
            <a:effectLst/>
          </p:spPr>
          <p:txBody>
            <a:bodyPr rtlCol="0" anchor="ctr"/>
            <a:lstStyle/>
            <a:p>
              <a:pPr algn="ctr">
                <a:defRPr/>
              </a:pPr>
              <a:r>
                <a:rPr lang="pt-BR" sz="750" kern="0" dirty="0">
                  <a:solidFill>
                    <a:prstClr val="white"/>
                  </a:solidFill>
                  <a:latin typeface="Calibri"/>
                </a:rPr>
                <a:t>PRD</a:t>
              </a:r>
            </a:p>
          </p:txBody>
        </p:sp>
      </p:grpSp>
      <p:sp>
        <p:nvSpPr>
          <p:cNvPr id="3" name="CaixaDeTexto 2">
            <a:extLst>
              <a:ext uri="{FF2B5EF4-FFF2-40B4-BE49-F238E27FC236}">
                <a16:creationId xmlns:a16="http://schemas.microsoft.com/office/drawing/2014/main" xmlns="" id="{26F3F694-F60E-0E0B-1C8A-4BFCA5A8A080}"/>
              </a:ext>
            </a:extLst>
          </p:cNvPr>
          <p:cNvSpPr txBox="1"/>
          <p:nvPr/>
        </p:nvSpPr>
        <p:spPr>
          <a:xfrm>
            <a:off x="234317" y="761557"/>
            <a:ext cx="7827034" cy="553998"/>
          </a:xfrm>
          <a:prstGeom prst="rect">
            <a:avLst/>
          </a:prstGeom>
          <a:noFill/>
        </p:spPr>
        <p:txBody>
          <a:bodyPr wrap="square">
            <a:spAutoFit/>
          </a:bodyPr>
          <a:lstStyle/>
          <a:p>
            <a:r>
              <a:rPr lang="en-US" sz="1000" dirty="0">
                <a:solidFill>
                  <a:srgbClr val="000000"/>
                </a:solidFill>
                <a:latin typeface="Noto Sans" panose="020B0502040504020204" pitchFamily="34" charset="0"/>
                <a:ea typeface="Noto Sans" panose="020B0502040504020204" pitchFamily="34" charset="0"/>
                <a:cs typeface="Noto Sans" panose="020B0502040504020204" pitchFamily="34" charset="0"/>
              </a:rPr>
              <a:t>The illustrative model below provides for </a:t>
            </a:r>
            <a:r>
              <a:rPr lang="en-US" sz="1000" dirty="0" smtClean="0">
                <a:solidFill>
                  <a:srgbClr val="000000"/>
                </a:solidFill>
                <a:latin typeface="Noto Sans" panose="020B0502040504020204" pitchFamily="34" charset="0"/>
                <a:ea typeface="Noto Sans" panose="020B0502040504020204" pitchFamily="34" charset="0"/>
                <a:cs typeface="Noto Sans" panose="020B0502040504020204" pitchFamily="34" charset="0"/>
              </a:rPr>
              <a:t>1 week </a:t>
            </a:r>
            <a:r>
              <a:rPr lang="en-US" sz="1000" dirty="0">
                <a:solidFill>
                  <a:srgbClr val="000000"/>
                </a:solidFill>
                <a:latin typeface="Noto Sans" panose="020B0502040504020204" pitchFamily="34" charset="0"/>
                <a:ea typeface="Noto Sans" panose="020B0502040504020204" pitchFamily="34" charset="0"/>
                <a:cs typeface="Noto Sans" panose="020B0502040504020204" pitchFamily="34" charset="0"/>
              </a:rPr>
              <a:t>for discovery, </a:t>
            </a:r>
            <a:r>
              <a:rPr lang="en-US" sz="1000" dirty="0" smtClean="0">
                <a:solidFill>
                  <a:srgbClr val="000000"/>
                </a:solidFill>
                <a:latin typeface="Noto Sans" panose="020B0502040504020204" pitchFamily="34" charset="0"/>
                <a:ea typeface="Noto Sans" panose="020B0502040504020204" pitchFamily="34" charset="0"/>
                <a:cs typeface="Noto Sans" panose="020B0502040504020204" pitchFamily="34" charset="0"/>
              </a:rPr>
              <a:t>6 </a:t>
            </a:r>
            <a:r>
              <a:rPr lang="en-US" sz="1000" dirty="0">
                <a:solidFill>
                  <a:srgbClr val="000000"/>
                </a:solidFill>
                <a:latin typeface="Noto Sans" panose="020B0502040504020204" pitchFamily="34" charset="0"/>
                <a:ea typeface="Noto Sans" panose="020B0502040504020204" pitchFamily="34" charset="0"/>
                <a:cs typeface="Noto Sans" panose="020B0502040504020204" pitchFamily="34" charset="0"/>
              </a:rPr>
              <a:t>weeks for development, 2 weeks for testing/refining, documentation and homologation, and 2 weeks for deployment and assisted production. In total there will be </a:t>
            </a:r>
            <a:r>
              <a:rPr lang="en-US" sz="1000" dirty="0" smtClean="0">
                <a:solidFill>
                  <a:srgbClr val="000000"/>
                </a:solidFill>
                <a:latin typeface="Noto Sans" panose="020B0502040504020204" pitchFamily="34" charset="0"/>
                <a:ea typeface="Noto Sans" panose="020B0502040504020204" pitchFamily="34" charset="0"/>
                <a:cs typeface="Noto Sans" panose="020B0502040504020204" pitchFamily="34" charset="0"/>
              </a:rPr>
              <a:t>3 </a:t>
            </a:r>
            <a:r>
              <a:rPr lang="en-US" sz="1000" dirty="0">
                <a:solidFill>
                  <a:srgbClr val="000000"/>
                </a:solidFill>
                <a:latin typeface="Noto Sans" panose="020B0502040504020204" pitchFamily="34" charset="0"/>
                <a:ea typeface="Noto Sans" panose="020B0502040504020204" pitchFamily="34" charset="0"/>
                <a:cs typeface="Noto Sans" panose="020B0502040504020204" pitchFamily="34" charset="0"/>
              </a:rPr>
              <a:t>months for development and implementation + 1 month warranty.</a:t>
            </a:r>
            <a:endParaRPr lang="pt-BR" sz="1000"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AutoShape 23">
            <a:extLst>
              <a:ext uri="{FF2B5EF4-FFF2-40B4-BE49-F238E27FC236}">
                <a16:creationId xmlns:a16="http://schemas.microsoft.com/office/drawing/2014/main" xmlns="" id="{0C759E23-746B-CF48-B61C-28A2A7CEE4BA}"/>
              </a:ext>
            </a:extLst>
          </p:cNvPr>
          <p:cNvSpPr>
            <a:spLocks noChangeArrowheads="1"/>
          </p:cNvSpPr>
          <p:nvPr/>
        </p:nvSpPr>
        <p:spPr bwMode="auto">
          <a:xfrm>
            <a:off x="7862177" y="4165685"/>
            <a:ext cx="1027703" cy="110031"/>
          </a:xfrm>
          <a:prstGeom prst="homePlate">
            <a:avLst>
              <a:gd name="adj" fmla="val 0"/>
            </a:avLst>
          </a:prstGeom>
          <a:solidFill>
            <a:schemeClr val="accent4">
              <a:lumMod val="20000"/>
              <a:lumOff val="80000"/>
              <a:alpha val="80000"/>
            </a:scheme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a:solidFill>
                  <a:srgbClr val="000000"/>
                </a:solidFill>
              </a:rPr>
              <a:t>30 </a:t>
            </a:r>
            <a:r>
              <a:rPr lang="pt-BR" sz="825" kern="0" dirty="0" err="1" smtClean="0">
                <a:solidFill>
                  <a:srgbClr val="000000"/>
                </a:solidFill>
              </a:rPr>
              <a:t>Days</a:t>
            </a:r>
            <a:r>
              <a:rPr lang="pt-BR" sz="825" kern="0" dirty="0" smtClean="0">
                <a:solidFill>
                  <a:srgbClr val="000000"/>
                </a:solidFill>
              </a:rPr>
              <a:t> </a:t>
            </a:r>
            <a:r>
              <a:rPr lang="pt-BR" sz="825" kern="0" dirty="0" err="1">
                <a:solidFill>
                  <a:srgbClr val="000000"/>
                </a:solidFill>
              </a:rPr>
              <a:t>Warranty</a:t>
            </a:r>
            <a:endParaRPr lang="pt-BR" sz="825" kern="0" dirty="0">
              <a:solidFill>
                <a:srgbClr val="000000"/>
              </a:solidFill>
              <a:latin typeface="Calibri" panose="020F0502020204030204"/>
            </a:endParaRPr>
          </a:p>
        </p:txBody>
      </p:sp>
      <p:sp>
        <p:nvSpPr>
          <p:cNvPr id="6" name="Text 0">
            <a:extLst>
              <a:ext uri="{FF2B5EF4-FFF2-40B4-BE49-F238E27FC236}">
                <a16:creationId xmlns:a16="http://schemas.microsoft.com/office/drawing/2014/main" xmlns="" id="{DB778DD6-B80D-130E-F583-452C79BA9615}"/>
              </a:ext>
            </a:extLst>
          </p:cNvPr>
          <p:cNvSpPr/>
          <p:nvPr/>
        </p:nvSpPr>
        <p:spPr>
          <a:xfrm>
            <a:off x="428625" y="335176"/>
            <a:ext cx="2728311" cy="415498"/>
          </a:xfrm>
          <a:prstGeom prst="rect">
            <a:avLst/>
          </a:prstGeom>
          <a:noFill/>
          <a:ln/>
        </p:spPr>
        <p:txBody>
          <a:bodyPr wrap="none" lIns="0" tIns="0" rIns="0" bIns="0" rtlCol="0" anchor="ctr">
            <a:spAutoFit/>
          </a:bodyPr>
          <a:lstStyle/>
          <a:p>
            <a:r>
              <a:rPr lang="en-US" sz="2700" b="1" dirty="0">
                <a:solidFill>
                  <a:srgbClr val="003087"/>
                </a:solidFill>
                <a:latin typeface="Noto Sans" pitchFamily="34" charset="0"/>
                <a:ea typeface="Noto Sans" pitchFamily="34" charset="-122"/>
                <a:cs typeface="Noto Sans" pitchFamily="34" charset="-120"/>
              </a:rPr>
              <a:t>macro schedule</a:t>
            </a:r>
            <a:endParaRPr lang="en-US" sz="2700" dirty="0"/>
          </a:p>
        </p:txBody>
      </p:sp>
      <p:grpSp>
        <p:nvGrpSpPr>
          <p:cNvPr id="41"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42" name="Shape 14"/>
            <p:cNvSpPr/>
            <p:nvPr/>
          </p:nvSpPr>
          <p:spPr>
            <a:xfrm>
              <a:off x="6355404" y="2284318"/>
              <a:ext cx="719847" cy="366014"/>
            </a:xfrm>
            <a:prstGeom prst="rect">
              <a:avLst/>
            </a:prstGeom>
            <a:solidFill>
              <a:srgbClr val="FFFFFF"/>
            </a:solidFill>
            <a:ln/>
          </p:spPr>
        </p:sp>
        <p:pic>
          <p:nvPicPr>
            <p:cNvPr id="43" name="Image 7" descr="preencoded.png"/>
            <p:cNvPicPr>
              <a:picLocks noChangeAspect="1"/>
            </p:cNvPicPr>
            <p:nvPr/>
          </p:nvPicPr>
          <p:blipFill>
            <a:blip r:embed="rId3"/>
            <a:stretch>
              <a:fillRect/>
            </a:stretch>
          </p:blipFill>
          <p:spPr>
            <a:xfrm>
              <a:off x="6143625" y="1782366"/>
              <a:ext cx="1143000" cy="1143000"/>
            </a:xfrm>
            <a:prstGeom prst="rect">
              <a:avLst/>
            </a:prstGeom>
          </p:spPr>
        </p:pic>
      </p:grpSp>
      <p:sp>
        <p:nvSpPr>
          <p:cNvPr id="44" name="AutoShape 23">
            <a:extLst>
              <a:ext uri="{FF2B5EF4-FFF2-40B4-BE49-F238E27FC236}">
                <a16:creationId xmlns:a16="http://schemas.microsoft.com/office/drawing/2014/main" xmlns="" id="{2C76351A-4F51-A98D-0C28-3E3BBC54CD85}"/>
              </a:ext>
            </a:extLst>
          </p:cNvPr>
          <p:cNvSpPr>
            <a:spLocks noChangeArrowheads="1"/>
          </p:cNvSpPr>
          <p:nvPr/>
        </p:nvSpPr>
        <p:spPr bwMode="auto">
          <a:xfrm>
            <a:off x="732639" y="2109118"/>
            <a:ext cx="1617114" cy="311929"/>
          </a:xfrm>
          <a:prstGeom prst="homePlate">
            <a:avLst>
              <a:gd name="adj" fmla="val 0"/>
            </a:avLst>
          </a:prstGeom>
          <a:solidFill>
            <a:srgbClr val="E6E6E6">
              <a:alpha val="80000"/>
            </a:srgbClr>
          </a:solidFill>
          <a:ln w="6350" cap="flat" cmpd="sng" algn="ctr">
            <a:noFill/>
            <a:prstDash val="solid"/>
            <a:miter lim="800000"/>
          </a:ln>
          <a:effectLst>
            <a:outerShdw sx="1000" sy="1000" rotWithShape="0">
              <a:srgbClr val="000000"/>
            </a:outerShdw>
          </a:effectLst>
        </p:spPr>
        <p:txBody>
          <a:bodyPr lIns="51434" tIns="54000" rIns="51434" bIns="25717" rtlCol="0" anchor="ctr"/>
          <a:lstStyle/>
          <a:p>
            <a:pPr algn="ctr" defTabSz="685800">
              <a:lnSpc>
                <a:spcPts val="600"/>
              </a:lnSpc>
              <a:defRPr/>
            </a:pPr>
            <a:r>
              <a:rPr lang="pt-BR" sz="825" kern="0" dirty="0" err="1">
                <a:solidFill>
                  <a:srgbClr val="000000"/>
                </a:solidFill>
                <a:latin typeface="Calibri" panose="020F0502020204030204"/>
              </a:rPr>
              <a:t>Kickoff</a:t>
            </a:r>
            <a:endParaRPr lang="pt-BR" sz="825" kern="0" dirty="0">
              <a:solidFill>
                <a:srgbClr val="000000"/>
              </a:solidFill>
              <a:latin typeface="Calibri" panose="020F0502020204030204"/>
            </a:endParaRPr>
          </a:p>
        </p:txBody>
      </p:sp>
      <p:sp>
        <p:nvSpPr>
          <p:cNvPr id="45" name="Retângulo de cantos arredondados 143">
            <a:extLst>
              <a:ext uri="{FF2B5EF4-FFF2-40B4-BE49-F238E27FC236}">
                <a16:creationId xmlns:a16="http://schemas.microsoft.com/office/drawing/2014/main" xmlns="" id="{7458DD0B-B189-C0B3-C698-9AD29B7889C0}"/>
              </a:ext>
            </a:extLst>
          </p:cNvPr>
          <p:cNvSpPr/>
          <p:nvPr/>
        </p:nvSpPr>
        <p:spPr>
          <a:xfrm>
            <a:off x="2559013" y="2518499"/>
            <a:ext cx="308426" cy="222806"/>
          </a:xfrm>
          <a:prstGeom prst="roundRect">
            <a:avLst/>
          </a:prstGeom>
          <a:solidFill>
            <a:schemeClr val="accent5">
              <a:lumMod val="40000"/>
              <a:lumOff val="6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800">
              <a:defRPr/>
            </a:pPr>
            <a:endParaRPr lang="pt-BR" sz="675" kern="0">
              <a:solidFill>
                <a:prstClr val="white"/>
              </a:solidFill>
              <a:latin typeface="Calibri" panose="020F0502020204030204"/>
            </a:endParaRPr>
          </a:p>
        </p:txBody>
      </p:sp>
      <p:sp>
        <p:nvSpPr>
          <p:cNvPr id="46" name="Rectangle 31">
            <a:extLst>
              <a:ext uri="{FF2B5EF4-FFF2-40B4-BE49-F238E27FC236}">
                <a16:creationId xmlns:a16="http://schemas.microsoft.com/office/drawing/2014/main" xmlns="" id="{254185AC-4578-DF0F-0105-F84EF1C24048}"/>
              </a:ext>
            </a:extLst>
          </p:cNvPr>
          <p:cNvSpPr>
            <a:spLocks noChangeArrowheads="1"/>
          </p:cNvSpPr>
          <p:nvPr/>
        </p:nvSpPr>
        <p:spPr bwMode="auto">
          <a:xfrm>
            <a:off x="409352" y="2109118"/>
            <a:ext cx="258738" cy="311929"/>
          </a:xfrm>
          <a:prstGeom prst="rect">
            <a:avLst/>
          </a:prstGeom>
          <a:solidFill>
            <a:srgbClr val="5B9BD5">
              <a:lumMod val="50000"/>
              <a:lumOff val="50000"/>
            </a:srgbClr>
          </a:solidFill>
          <a:ln>
            <a:noFill/>
          </a:ln>
        </p:spPr>
        <p:txBody>
          <a:bodyPr wrap="square" lIns="51434" tIns="25717" rIns="51434" bIns="25717" anchor="ctr">
            <a:noAutofit/>
          </a:bodyPr>
          <a:lstStyle/>
          <a:p>
            <a:pPr algn="ctr" defTabSz="685800">
              <a:defRPr/>
            </a:pPr>
            <a:r>
              <a:rPr lang="pt-BR" sz="825" kern="0" dirty="0" smtClean="0">
                <a:solidFill>
                  <a:srgbClr val="FFFFFF"/>
                </a:solidFill>
                <a:latin typeface="TIM Sans" panose="00000500000000000000" pitchFamily="50" charset="0"/>
              </a:rPr>
              <a:t>0</a:t>
            </a:r>
            <a:endParaRPr lang="pt-BR" sz="825" kern="0" dirty="0">
              <a:solidFill>
                <a:srgbClr val="FFFFFF"/>
              </a:solidFill>
              <a:latin typeface="TIM Sans" panose="00000500000000000000" pitchFamily="50" charset="0"/>
            </a:endParaRPr>
          </a:p>
        </p:txBody>
      </p:sp>
    </p:spTree>
    <p:extLst>
      <p:ext uri="{BB962C8B-B14F-4D97-AF65-F5344CB8AC3E}">
        <p14:creationId xmlns:p14="http://schemas.microsoft.com/office/powerpoint/2010/main" xmlns="" val="20391759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428625" y="285750"/>
            <a:ext cx="8286750" cy="1028700"/>
          </a:xfrm>
          <a:prstGeom prst="rect">
            <a:avLst/>
          </a:prstGeom>
          <a:noFill/>
          <a:ln/>
        </p:spPr>
        <p:txBody>
          <a:bodyPr wrap="square" lIns="0" tIns="0" rIns="0" bIns="0" rtlCol="0" anchor="ctr">
            <a:spAutoFit/>
          </a:bodyPr>
          <a:lstStyle/>
          <a:p>
            <a:pPr marL="0" indent="0">
              <a:buNone/>
            </a:pPr>
            <a:r>
              <a:rPr lang="en-US" sz="2700" b="1" dirty="0">
                <a:solidFill>
                  <a:srgbClr val="003087"/>
                </a:solidFill>
                <a:latin typeface="Noto Sans" pitchFamily="34" charset="0"/>
                <a:ea typeface="Noto Sans" pitchFamily="34" charset="-122"/>
                <a:cs typeface="Noto Sans" pitchFamily="34" charset="-120"/>
              </a:rPr>
              <a:t>Delivering Tangible Value: R$1.4 Billion in Savings</a:t>
            </a:r>
            <a:endParaRPr lang="en-US" sz="2700" dirty="0"/>
          </a:p>
        </p:txBody>
      </p:sp>
      <p:sp>
        <p:nvSpPr>
          <p:cNvPr id="4" name="Text 1"/>
          <p:cNvSpPr/>
          <p:nvPr/>
        </p:nvSpPr>
        <p:spPr>
          <a:xfrm>
            <a:off x="428625" y="1610916"/>
            <a:ext cx="3635675" cy="207749"/>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Our AI and automation </a:t>
            </a:r>
            <a:r>
              <a:rPr lang="en-US" sz="1350" dirty="0" smtClean="0">
                <a:solidFill>
                  <a:srgbClr val="333333"/>
                </a:solidFill>
                <a:latin typeface="Noto Sans" pitchFamily="34" charset="0"/>
                <a:ea typeface="Noto Sans" pitchFamily="34" charset="-122"/>
                <a:cs typeface="Noto Sans" pitchFamily="34" charset="-120"/>
              </a:rPr>
              <a:t>transformation delivered</a:t>
            </a:r>
            <a:endParaRPr lang="en-US" sz="1350" dirty="0"/>
          </a:p>
        </p:txBody>
      </p:sp>
      <p:sp>
        <p:nvSpPr>
          <p:cNvPr id="5" name="Text 2"/>
          <p:cNvSpPr/>
          <p:nvPr/>
        </p:nvSpPr>
        <p:spPr>
          <a:xfrm>
            <a:off x="428625" y="1868091"/>
            <a:ext cx="65" cy="207749"/>
          </a:xfrm>
          <a:prstGeom prst="rect">
            <a:avLst/>
          </a:prstGeom>
          <a:noFill/>
          <a:ln/>
        </p:spPr>
        <p:txBody>
          <a:bodyPr wrap="none" lIns="0" tIns="0" rIns="0" bIns="0" rtlCol="0" anchor="ctr">
            <a:spAutoFit/>
          </a:bodyPr>
          <a:lstStyle/>
          <a:p>
            <a:pPr marL="0" indent="0">
              <a:buNone/>
            </a:pPr>
            <a:endParaRPr lang="en-US" sz="1350" dirty="0"/>
          </a:p>
        </p:txBody>
      </p:sp>
      <p:sp>
        <p:nvSpPr>
          <p:cNvPr id="6" name="Text 3"/>
          <p:cNvSpPr/>
          <p:nvPr/>
        </p:nvSpPr>
        <p:spPr>
          <a:xfrm>
            <a:off x="428625" y="1868091"/>
            <a:ext cx="1340402" cy="233958"/>
          </a:xfrm>
          <a:prstGeom prst="rect">
            <a:avLst/>
          </a:prstGeom>
          <a:noFill/>
          <a:ln/>
        </p:spPr>
        <p:txBody>
          <a:bodyPr wrap="none" lIns="0" tIns="0" rIns="0" bIns="0" rtlCol="0" anchor="ctr">
            <a:spAutoFit/>
          </a:bodyPr>
          <a:lstStyle/>
          <a:p>
            <a:pPr marL="0" indent="0">
              <a:buNone/>
            </a:pPr>
            <a:r>
              <a:rPr lang="en-US" sz="1350" b="1" dirty="0">
                <a:solidFill>
                  <a:srgbClr val="EC7000"/>
                </a:solidFill>
                <a:latin typeface="Noto Sans" pitchFamily="34" charset="0"/>
                <a:ea typeface="Noto Sans" pitchFamily="34" charset="-122"/>
                <a:cs typeface="Noto Sans" pitchFamily="34" charset="-120"/>
              </a:rPr>
              <a:t>significant value</a:t>
            </a:r>
            <a:endParaRPr lang="en-US" sz="1350" dirty="0"/>
          </a:p>
        </p:txBody>
      </p:sp>
      <p:sp>
        <p:nvSpPr>
          <p:cNvPr id="7" name="Text 4"/>
          <p:cNvSpPr/>
          <p:nvPr/>
        </p:nvSpPr>
        <p:spPr>
          <a:xfrm>
            <a:off x="1769027" y="1868091"/>
            <a:ext cx="1769892" cy="233958"/>
          </a:xfrm>
          <a:prstGeom prst="rect">
            <a:avLst/>
          </a:prstGeom>
          <a:noFill/>
          <a:ln/>
        </p:spPr>
        <p:txBody>
          <a:bodyPr wrap="none" lIns="0" tIns="0" rIns="0" bIns="0" rtlCol="0" anchor="ctr">
            <a:spAutoFit/>
          </a:bodyPr>
          <a:lstStyle/>
          <a:p>
            <a:pPr marL="0" indent="0">
              <a:buNone/>
            </a:pPr>
            <a:r>
              <a:rPr lang="en-US" sz="1350" dirty="0">
                <a:solidFill>
                  <a:srgbClr val="333333"/>
                </a:solidFill>
                <a:latin typeface="Noto Sans" pitchFamily="34" charset="0"/>
                <a:ea typeface="Noto Sans" pitchFamily="34" charset="-122"/>
                <a:cs typeface="Noto Sans" pitchFamily="34" charset="-120"/>
              </a:rPr>
              <a:t> to Itaú and its clients:</a:t>
            </a:r>
            <a:endParaRPr lang="en-US" sz="1350" dirty="0"/>
          </a:p>
        </p:txBody>
      </p:sp>
      <p:sp>
        <p:nvSpPr>
          <p:cNvPr id="8" name="Text 5"/>
          <p:cNvSpPr/>
          <p:nvPr/>
        </p:nvSpPr>
        <p:spPr>
          <a:xfrm>
            <a:off x="428625" y="2257425"/>
            <a:ext cx="4000500" cy="385763"/>
          </a:xfrm>
          <a:prstGeom prst="rect">
            <a:avLst/>
          </a:prstGeom>
          <a:noFill/>
          <a:ln/>
        </p:spPr>
        <p:txBody>
          <a:bodyPr wrap="none" lIns="0" tIns="0" rIns="0" bIns="0" rtlCol="0" anchor="ctr">
            <a:spAutoFit/>
          </a:bodyPr>
          <a:lstStyle/>
          <a:p>
            <a:pPr marL="0" indent="0" algn="ctr">
              <a:buNone/>
            </a:pPr>
            <a:r>
              <a:rPr lang="en-US" sz="2025" b="1" dirty="0">
                <a:solidFill>
                  <a:srgbClr val="EC7000"/>
                </a:solidFill>
                <a:latin typeface="Noto Sans" pitchFamily="34" charset="0"/>
                <a:ea typeface="Noto Sans" pitchFamily="34" charset="-122"/>
                <a:cs typeface="Noto Sans" pitchFamily="34" charset="-120"/>
              </a:rPr>
              <a:t> R$1.4 Billion in Client Savings </a:t>
            </a:r>
            <a:endParaRPr lang="en-US" sz="2025" dirty="0"/>
          </a:p>
        </p:txBody>
      </p:sp>
      <p:sp>
        <p:nvSpPr>
          <p:cNvPr id="9" name="Shape 6"/>
          <p:cNvSpPr/>
          <p:nvPr/>
        </p:nvSpPr>
        <p:spPr>
          <a:xfrm>
            <a:off x="428625" y="2839641"/>
            <a:ext cx="357188" cy="357188"/>
          </a:xfrm>
          <a:prstGeom prst="ellipse">
            <a:avLst/>
          </a:prstGeom>
          <a:solidFill>
            <a:srgbClr val="4B9CD3"/>
          </a:solidFill>
          <a:ln/>
        </p:spPr>
      </p:sp>
      <p:pic>
        <p:nvPicPr>
          <p:cNvPr id="10" name="Image 1" descr="preencoded.png"/>
          <p:cNvPicPr>
            <a:picLocks noChangeAspect="1"/>
          </p:cNvPicPr>
          <p:nvPr/>
        </p:nvPicPr>
        <p:blipFill>
          <a:blip r:embed="rId3"/>
          <a:stretch>
            <a:fillRect/>
          </a:stretch>
        </p:blipFill>
        <p:spPr>
          <a:xfrm>
            <a:off x="521494" y="2932509"/>
            <a:ext cx="171450" cy="171450"/>
          </a:xfrm>
          <a:prstGeom prst="rect">
            <a:avLst/>
          </a:prstGeom>
        </p:spPr>
      </p:pic>
      <p:sp>
        <p:nvSpPr>
          <p:cNvPr id="11" name="Text 7"/>
          <p:cNvSpPr/>
          <p:nvPr/>
        </p:nvSpPr>
        <p:spPr>
          <a:xfrm>
            <a:off x="928688" y="2786063"/>
            <a:ext cx="3500438"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Faster Decision-Making</a:t>
            </a:r>
            <a:endParaRPr lang="en-US" sz="1238" dirty="0"/>
          </a:p>
        </p:txBody>
      </p:sp>
      <p:sp>
        <p:nvSpPr>
          <p:cNvPr id="12" name="Text 8"/>
          <p:cNvSpPr/>
          <p:nvPr/>
        </p:nvSpPr>
        <p:spPr>
          <a:xfrm>
            <a:off x="928688" y="3057525"/>
            <a:ext cx="350043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Reduce approval times from 72 hours to under 5 minutes</a:t>
            </a:r>
            <a:endParaRPr lang="en-US" sz="942" dirty="0"/>
          </a:p>
        </p:txBody>
      </p:sp>
      <p:sp>
        <p:nvSpPr>
          <p:cNvPr id="13" name="Shape 9"/>
          <p:cNvSpPr/>
          <p:nvPr/>
        </p:nvSpPr>
        <p:spPr>
          <a:xfrm>
            <a:off x="428625" y="3507581"/>
            <a:ext cx="357188" cy="357188"/>
          </a:xfrm>
          <a:prstGeom prst="ellipse">
            <a:avLst/>
          </a:prstGeom>
          <a:solidFill>
            <a:srgbClr val="4B9CD3"/>
          </a:solidFill>
          <a:ln/>
        </p:spPr>
      </p:sp>
      <p:pic>
        <p:nvPicPr>
          <p:cNvPr id="14" name="Image 2" descr="preencoded.png"/>
          <p:cNvPicPr>
            <a:picLocks noChangeAspect="1"/>
          </p:cNvPicPr>
          <p:nvPr/>
        </p:nvPicPr>
        <p:blipFill>
          <a:blip r:embed="rId4"/>
          <a:stretch>
            <a:fillRect/>
          </a:stretch>
        </p:blipFill>
        <p:spPr>
          <a:xfrm>
            <a:off x="500063" y="3600450"/>
            <a:ext cx="214313" cy="171450"/>
          </a:xfrm>
          <a:prstGeom prst="rect">
            <a:avLst/>
          </a:prstGeom>
        </p:spPr>
      </p:pic>
      <p:sp>
        <p:nvSpPr>
          <p:cNvPr id="15" name="Text 10"/>
          <p:cNvSpPr/>
          <p:nvPr/>
        </p:nvSpPr>
        <p:spPr>
          <a:xfrm>
            <a:off x="928688" y="3357563"/>
            <a:ext cx="3500438"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Enhanced Personalization</a:t>
            </a:r>
            <a:endParaRPr lang="en-US" sz="1238" dirty="0"/>
          </a:p>
        </p:txBody>
      </p:sp>
      <p:sp>
        <p:nvSpPr>
          <p:cNvPr id="16" name="Text 11"/>
          <p:cNvSpPr/>
          <p:nvPr/>
        </p:nvSpPr>
        <p:spPr>
          <a:xfrm>
            <a:off x="928688" y="3629025"/>
            <a:ext cx="3500438"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Increase offer relevance by 85% through AI-driven insights</a:t>
            </a:r>
            <a:endParaRPr lang="en-US" sz="942" dirty="0"/>
          </a:p>
        </p:txBody>
      </p:sp>
      <p:sp>
        <p:nvSpPr>
          <p:cNvPr id="17" name="Shape 12"/>
          <p:cNvSpPr/>
          <p:nvPr/>
        </p:nvSpPr>
        <p:spPr>
          <a:xfrm>
            <a:off x="428625" y="4175522"/>
            <a:ext cx="357188" cy="357188"/>
          </a:xfrm>
          <a:prstGeom prst="ellipse">
            <a:avLst/>
          </a:prstGeom>
          <a:solidFill>
            <a:srgbClr val="4B9CD3"/>
          </a:solidFill>
          <a:ln/>
        </p:spPr>
      </p:sp>
      <p:pic>
        <p:nvPicPr>
          <p:cNvPr id="18" name="Image 3" descr="preencoded.png"/>
          <p:cNvPicPr>
            <a:picLocks noChangeAspect="1"/>
          </p:cNvPicPr>
          <p:nvPr/>
        </p:nvPicPr>
        <p:blipFill>
          <a:blip r:embed="rId5"/>
          <a:stretch>
            <a:fillRect/>
          </a:stretch>
        </p:blipFill>
        <p:spPr>
          <a:xfrm>
            <a:off x="510778" y="4268391"/>
            <a:ext cx="192881" cy="171450"/>
          </a:xfrm>
          <a:prstGeom prst="rect">
            <a:avLst/>
          </a:prstGeom>
        </p:spPr>
      </p:pic>
      <p:sp>
        <p:nvSpPr>
          <p:cNvPr id="19" name="Text 13"/>
          <p:cNvSpPr/>
          <p:nvPr/>
        </p:nvSpPr>
        <p:spPr>
          <a:xfrm>
            <a:off x="928688" y="4121944"/>
            <a:ext cx="3500438" cy="235744"/>
          </a:xfrm>
          <a:prstGeom prst="rect">
            <a:avLst/>
          </a:prstGeom>
          <a:noFill/>
          <a:ln/>
        </p:spPr>
        <p:txBody>
          <a:bodyPr wrap="none" lIns="0" tIns="0" rIns="0" bIns="0" rtlCol="0" anchor="ctr">
            <a:spAutoFit/>
          </a:bodyPr>
          <a:lstStyle/>
          <a:p>
            <a:pPr marL="0" indent="0">
              <a:buNone/>
            </a:pPr>
            <a:r>
              <a:rPr lang="en-US" sz="1238" b="1" dirty="0">
                <a:solidFill>
                  <a:srgbClr val="003087"/>
                </a:solidFill>
                <a:latin typeface="Noto Sans" pitchFamily="34" charset="0"/>
                <a:ea typeface="Noto Sans" pitchFamily="34" charset="-122"/>
                <a:cs typeface="Noto Sans" pitchFamily="34" charset="-120"/>
              </a:rPr>
              <a:t>Operational Efficiency</a:t>
            </a:r>
            <a:endParaRPr lang="en-US" sz="1238" dirty="0"/>
          </a:p>
        </p:txBody>
      </p:sp>
      <p:sp>
        <p:nvSpPr>
          <p:cNvPr id="20" name="Text 14"/>
          <p:cNvSpPr/>
          <p:nvPr/>
        </p:nvSpPr>
        <p:spPr>
          <a:xfrm>
            <a:off x="928688" y="4393406"/>
            <a:ext cx="350043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30% reduction in operational costs through automation</a:t>
            </a:r>
            <a:endParaRPr lang="en-US" sz="942" dirty="0"/>
          </a:p>
        </p:txBody>
      </p:sp>
      <p:pic>
        <p:nvPicPr>
          <p:cNvPr id="22" name="Image 5" descr="preencoded.png"/>
          <p:cNvPicPr>
            <a:picLocks noChangeAspect="1"/>
          </p:cNvPicPr>
          <p:nvPr/>
        </p:nvPicPr>
        <p:blipFill>
          <a:blip r:embed="rId6"/>
          <a:stretch>
            <a:fillRect/>
          </a:stretch>
        </p:blipFill>
        <p:spPr>
          <a:xfrm>
            <a:off x="4820717" y="1950244"/>
            <a:ext cx="4000500" cy="2143125"/>
          </a:xfrm>
          <a:prstGeom prst="rect">
            <a:avLst/>
          </a:prstGeom>
        </p:spPr>
      </p:pic>
      <p:grpSp>
        <p:nvGrpSpPr>
          <p:cNvPr id="23" name="Agrupar 32">
            <a:extLst>
              <a:ext uri="{FF2B5EF4-FFF2-40B4-BE49-F238E27FC236}">
                <a16:creationId xmlns:a16="http://schemas.microsoft.com/office/drawing/2014/main" xmlns="" id="{6440F112-4466-6F03-CDFE-A6654EF96D43}"/>
              </a:ext>
            </a:extLst>
          </p:cNvPr>
          <p:cNvGrpSpPr/>
          <p:nvPr/>
        </p:nvGrpSpPr>
        <p:grpSpPr>
          <a:xfrm>
            <a:off x="8726710" y="0"/>
            <a:ext cx="417290" cy="417290"/>
            <a:chOff x="6143625" y="1782366"/>
            <a:chExt cx="1143000" cy="1143000"/>
          </a:xfrm>
        </p:grpSpPr>
        <p:sp>
          <p:nvSpPr>
            <p:cNvPr id="24" name="Shape 14"/>
            <p:cNvSpPr/>
            <p:nvPr/>
          </p:nvSpPr>
          <p:spPr>
            <a:xfrm>
              <a:off x="6355404" y="2284318"/>
              <a:ext cx="719847" cy="366014"/>
            </a:xfrm>
            <a:prstGeom prst="rect">
              <a:avLst/>
            </a:prstGeom>
            <a:solidFill>
              <a:srgbClr val="FFFFFF"/>
            </a:solidFill>
            <a:ln/>
          </p:spPr>
        </p:sp>
        <p:pic>
          <p:nvPicPr>
            <p:cNvPr id="25" name="Image 7" descr="preencoded.png"/>
            <p:cNvPicPr>
              <a:picLocks noChangeAspect="1"/>
            </p:cNvPicPr>
            <p:nvPr/>
          </p:nvPicPr>
          <p:blipFill>
            <a:blip r:embed="rId7"/>
            <a:stretch>
              <a:fillRect/>
            </a:stretch>
          </p:blipFill>
          <p:spPr>
            <a:xfrm>
              <a:off x="6143625" y="1782366"/>
              <a:ext cx="1143000" cy="1143000"/>
            </a:xfrm>
            <a:prstGeom prst="rect">
              <a:avLst/>
            </a:prstGeom>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TotalTime>
  <Words>1676</Words>
  <Application>Microsoft Office PowerPoint</Application>
  <PresentationFormat>Apresentação na tela (16:9)</PresentationFormat>
  <Paragraphs>245</Paragraphs>
  <Slides>12</Slides>
  <Notes>12</Notes>
  <HiddenSlides>0</HiddenSlides>
  <MMClips>0</MMClips>
  <ScaleCrop>false</ScaleCrop>
  <HeadingPairs>
    <vt:vector size="4" baseType="variant">
      <vt:variant>
        <vt:lpstr>Tema</vt:lpstr>
      </vt:variant>
      <vt:variant>
        <vt:i4>1</vt:i4>
      </vt:variant>
      <vt:variant>
        <vt:lpstr>Títulos de slides</vt:lpstr>
      </vt:variant>
      <vt:variant>
        <vt:i4>12</vt:i4>
      </vt:variant>
    </vt:vector>
  </HeadingPairs>
  <TitlesOfParts>
    <vt:vector size="13" baseType="lpstr">
      <vt:lpstr>Office Theme</vt:lpstr>
      <vt:lpstr>Slide 1</vt:lpstr>
      <vt:lpstr>Slide 2</vt:lpstr>
      <vt:lpstr>Slide 3</vt:lpstr>
      <vt:lpstr>Slide 4</vt:lpstr>
      <vt:lpstr>Slide 5</vt:lpstr>
      <vt:lpstr>Slide 6</vt:lpstr>
      <vt:lpstr>.</vt:lpstr>
      <vt:lpstr>Slide 8</vt:lpstr>
      <vt:lpstr>Slide 9</vt:lpstr>
      <vt:lpstr>Slide 10</vt:lpstr>
      <vt:lpstr>Slide 11</vt:lpstr>
      <vt:lpstr>Slide 12</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10</cp:revision>
  <dcterms:created xsi:type="dcterms:W3CDTF">2025-09-12T18:05:06Z</dcterms:created>
  <dcterms:modified xsi:type="dcterms:W3CDTF">2025-09-15T18:42:58Z</dcterms:modified>
</cp:coreProperties>
</file>